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7" r:id="rId2"/>
    <p:sldId id="256" r:id="rId3"/>
  </p:sldIdLst>
  <p:sldSz cx="9144000" cy="6858000" type="screen4x3"/>
  <p:notesSz cx="6735763" cy="9866313"/>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564" autoAdjust="0"/>
  </p:normalViewPr>
  <p:slideViewPr>
    <p:cSldViewPr>
      <p:cViewPr varScale="1">
        <p:scale>
          <a:sx n="79" d="100"/>
          <a:sy n="79" d="100"/>
        </p:scale>
        <p:origin x="-12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17825" cy="493713"/>
          </a:xfrm>
          <a:prstGeom prst="rect">
            <a:avLst/>
          </a:prstGeom>
        </p:spPr>
        <p:txBody>
          <a:bodyPr vert="horz" lIns="87705" tIns="43852" rIns="87705" bIns="43852" rtlCol="0"/>
          <a:lstStyle>
            <a:lvl1pPr algn="l">
              <a:defRPr sz="1200" dirty="0"/>
            </a:lvl1pPr>
          </a:lstStyle>
          <a:p>
            <a:pPr>
              <a:defRPr/>
            </a:pPr>
            <a:endParaRPr lang="es-ES"/>
          </a:p>
        </p:txBody>
      </p:sp>
      <p:sp>
        <p:nvSpPr>
          <p:cNvPr id="3" name="2 Marcador de fecha"/>
          <p:cNvSpPr>
            <a:spLocks noGrp="1"/>
          </p:cNvSpPr>
          <p:nvPr>
            <p:ph type="dt" idx="1"/>
          </p:nvPr>
        </p:nvSpPr>
        <p:spPr>
          <a:xfrm>
            <a:off x="3816350" y="0"/>
            <a:ext cx="2917825" cy="493713"/>
          </a:xfrm>
          <a:prstGeom prst="rect">
            <a:avLst/>
          </a:prstGeom>
        </p:spPr>
        <p:txBody>
          <a:bodyPr vert="horz" lIns="87705" tIns="43852" rIns="87705" bIns="43852" rtlCol="0"/>
          <a:lstStyle>
            <a:lvl1pPr algn="r">
              <a:defRPr sz="1200" smtClean="0"/>
            </a:lvl1pPr>
          </a:lstStyle>
          <a:p>
            <a:pPr>
              <a:defRPr/>
            </a:pPr>
            <a:fld id="{E258CAF3-6A46-40EB-8271-A8061A064633}" type="datetimeFigureOut">
              <a:rPr lang="es-ES"/>
              <a:pPr>
                <a:defRPr/>
              </a:pPr>
              <a:t>08/10/2019</a:t>
            </a:fld>
            <a:endParaRPr lang="es-ES" dirty="0"/>
          </a:p>
        </p:txBody>
      </p:sp>
      <p:sp>
        <p:nvSpPr>
          <p:cNvPr id="4" name="3 Marcador de imagen de diapositiva"/>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87705" tIns="43852" rIns="87705" bIns="43852" rtlCol="0" anchor="ctr"/>
          <a:lstStyle/>
          <a:p>
            <a:pPr lvl="0"/>
            <a:endParaRPr lang="es-ES" noProof="0" dirty="0"/>
          </a:p>
        </p:txBody>
      </p:sp>
      <p:sp>
        <p:nvSpPr>
          <p:cNvPr id="5" name="4 Marcador de notas"/>
          <p:cNvSpPr>
            <a:spLocks noGrp="1"/>
          </p:cNvSpPr>
          <p:nvPr>
            <p:ph type="body" sz="quarter" idx="3"/>
          </p:nvPr>
        </p:nvSpPr>
        <p:spPr>
          <a:xfrm>
            <a:off x="673100" y="4687888"/>
            <a:ext cx="5389563" cy="4438650"/>
          </a:xfrm>
          <a:prstGeom prst="rect">
            <a:avLst/>
          </a:prstGeom>
        </p:spPr>
        <p:txBody>
          <a:bodyPr vert="horz" lIns="87705" tIns="43852" rIns="87705" bIns="43852"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9371013"/>
            <a:ext cx="2917825" cy="493712"/>
          </a:xfrm>
          <a:prstGeom prst="rect">
            <a:avLst/>
          </a:prstGeom>
        </p:spPr>
        <p:txBody>
          <a:bodyPr vert="horz" lIns="87705" tIns="43852" rIns="87705" bIns="43852" rtlCol="0" anchor="b"/>
          <a:lstStyle>
            <a:lvl1pPr algn="l">
              <a:defRPr sz="1200" dirty="0"/>
            </a:lvl1pPr>
          </a:lstStyle>
          <a:p>
            <a:pPr>
              <a:defRPr/>
            </a:pPr>
            <a:endParaRPr lang="es-ES"/>
          </a:p>
        </p:txBody>
      </p:sp>
      <p:sp>
        <p:nvSpPr>
          <p:cNvPr id="7" name="6 Marcador de número de diapositiva"/>
          <p:cNvSpPr>
            <a:spLocks noGrp="1"/>
          </p:cNvSpPr>
          <p:nvPr>
            <p:ph type="sldNum" sz="quarter" idx="5"/>
          </p:nvPr>
        </p:nvSpPr>
        <p:spPr>
          <a:xfrm>
            <a:off x="3816350" y="9371013"/>
            <a:ext cx="2917825" cy="493712"/>
          </a:xfrm>
          <a:prstGeom prst="rect">
            <a:avLst/>
          </a:prstGeom>
        </p:spPr>
        <p:txBody>
          <a:bodyPr vert="horz" lIns="87705" tIns="43852" rIns="87705" bIns="43852" rtlCol="0" anchor="b"/>
          <a:lstStyle>
            <a:lvl1pPr algn="r">
              <a:defRPr sz="1200" smtClean="0"/>
            </a:lvl1pPr>
          </a:lstStyle>
          <a:p>
            <a:pPr>
              <a:defRPr/>
            </a:pPr>
            <a:fld id="{BD0E0E18-1851-4822-864F-9AEE43F6760A}" type="slidenum">
              <a:rPr lang="es-ES"/>
              <a:pPr>
                <a:defRPr/>
              </a:pPr>
              <a:t>‹#›</a:t>
            </a:fld>
            <a:endParaRPr lang="es-E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1 Marcador de imagen de diapositiva"/>
          <p:cNvSpPr>
            <a:spLocks noGrp="1" noRot="1" noChangeAspect="1"/>
          </p:cNvSpPr>
          <p:nvPr>
            <p:ph type="sldImg"/>
          </p:nvPr>
        </p:nvSpPr>
        <p:spPr bwMode="auto">
          <a:noFill/>
          <a:ln>
            <a:solidFill>
              <a:srgbClr val="000000"/>
            </a:solidFill>
            <a:miter lim="800000"/>
            <a:headEnd/>
            <a:tailEnd/>
          </a:ln>
        </p:spPr>
      </p:sp>
      <p:sp>
        <p:nvSpPr>
          <p:cNvPr id="15362"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5363"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AF4F008-69A4-4D6D-9D0A-B668490854AC}" type="slidenum">
              <a:rPr lang="es-ES"/>
              <a:pPr/>
              <a:t>1</a:t>
            </a:fld>
            <a:endParaRPr lang="es-E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1 Marcador de imagen de diapositiva"/>
          <p:cNvSpPr>
            <a:spLocks noGrp="1" noRot="1" noChangeAspect="1"/>
          </p:cNvSpPr>
          <p:nvPr>
            <p:ph type="sldImg"/>
          </p:nvPr>
        </p:nvSpPr>
        <p:spPr bwMode="auto">
          <a:noFill/>
          <a:ln>
            <a:solidFill>
              <a:srgbClr val="000000"/>
            </a:solidFill>
            <a:miter lim="800000"/>
            <a:headEnd/>
            <a:tailEnd/>
          </a:ln>
        </p:spPr>
      </p:sp>
      <p:sp>
        <p:nvSpPr>
          <p:cNvPr id="17410"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smtClean="0"/>
          </a:p>
        </p:txBody>
      </p:sp>
      <p:sp>
        <p:nvSpPr>
          <p:cNvPr id="17411"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C25A659-0E68-45D0-AB40-FFB9E3EF513A}" type="slidenum">
              <a:rPr lang="es-ES"/>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F211E43B-5F42-4F79-828A-B5D913C64AFA}" type="datetimeFigureOut">
              <a:rPr lang="es-ES"/>
              <a:pPr>
                <a:defRPr/>
              </a:pPr>
              <a:t>08/10/2019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AA9D584C-2ACF-44A4-BC42-742BE1DC7D45}" type="slidenum">
              <a:rPr lang="es-ES"/>
              <a:pPr>
                <a:defRPr/>
              </a:pPr>
              <a:t>‹#›</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EBB58DD-5BA7-4B4C-9208-6198973D2593}" type="datetimeFigureOut">
              <a:rPr lang="es-ES"/>
              <a:pPr>
                <a:defRPr/>
              </a:pPr>
              <a:t>08/10/2019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6A30BFC-5BEE-483D-88F5-C876B44D37D3}" type="slidenum">
              <a:rPr lang="es-ES"/>
              <a:pPr>
                <a:defRPr/>
              </a:pPr>
              <a:t>‹#›</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7B576DDF-AD5B-41B3-BDAF-6F992BAE1609}" type="datetimeFigureOut">
              <a:rPr lang="es-ES"/>
              <a:pPr>
                <a:defRPr/>
              </a:pPr>
              <a:t>08/10/2019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99F84389-9D31-4072-866F-C9BCD64AB726}" type="slidenum">
              <a:rPr lang="es-ES"/>
              <a:pPr>
                <a:defRPr/>
              </a:pPr>
              <a:t>‹#›</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61C6CC43-B3E5-401A-8793-8F186BBE2886}" type="datetimeFigureOut">
              <a:rPr lang="es-ES"/>
              <a:pPr>
                <a:defRPr/>
              </a:pPr>
              <a:t>08/10/2019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FCD1E4B7-FF87-4C96-8822-B23E10712366}" type="slidenum">
              <a:rPr lang="es-ES"/>
              <a:pPr>
                <a:defRPr/>
              </a:pPr>
              <a:t>‹#›</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65CE419-3C22-4F25-BADA-66C5DCFF0688}" type="datetimeFigureOut">
              <a:rPr lang="es-ES"/>
              <a:pPr>
                <a:defRPr/>
              </a:pPr>
              <a:t>08/10/2019</a:t>
            </a:fld>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p:txBody>
          <a:bodyPr/>
          <a:lstStyle>
            <a:lvl1pPr>
              <a:defRPr/>
            </a:lvl1pPr>
          </a:lstStyle>
          <a:p>
            <a:pPr>
              <a:defRPr/>
            </a:pPr>
            <a:fld id="{D75A7167-7985-48AF-8A62-E708BD8A2CB8}" type="slidenum">
              <a:rPr lang="es-ES"/>
              <a:pPr>
                <a:defRPr/>
              </a:pPr>
              <a:t>‹#›</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3CAC867C-CB8F-4CD0-91EF-E6CE9A35C253}" type="datetimeFigureOut">
              <a:rPr lang="es-ES"/>
              <a:pPr>
                <a:defRPr/>
              </a:pPr>
              <a:t>08/10/2019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E596CA5E-352B-4257-A170-D2781CF3965B}" type="slidenum">
              <a:rPr lang="es-ES"/>
              <a:pPr>
                <a:defRPr/>
              </a:pPr>
              <a:t>‹#›</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3 Marcador de fecha"/>
          <p:cNvSpPr>
            <a:spLocks noGrp="1"/>
          </p:cNvSpPr>
          <p:nvPr>
            <p:ph type="dt" sz="half" idx="10"/>
          </p:nvPr>
        </p:nvSpPr>
        <p:spPr/>
        <p:txBody>
          <a:bodyPr/>
          <a:lstStyle>
            <a:lvl1pPr>
              <a:defRPr/>
            </a:lvl1pPr>
          </a:lstStyle>
          <a:p>
            <a:pPr>
              <a:defRPr/>
            </a:pPr>
            <a:fld id="{827CF763-0E6F-40B5-AF49-73D1EADC1F91}" type="datetimeFigureOut">
              <a:rPr lang="es-ES"/>
              <a:pPr>
                <a:defRPr/>
              </a:pPr>
              <a:t>08/10/2019</a:t>
            </a:fld>
            <a:endParaRPr lang="es-ES" dirty="0"/>
          </a:p>
        </p:txBody>
      </p:sp>
      <p:sp>
        <p:nvSpPr>
          <p:cNvPr id="8" name="4 Marcador de pie de página"/>
          <p:cNvSpPr>
            <a:spLocks noGrp="1"/>
          </p:cNvSpPr>
          <p:nvPr>
            <p:ph type="ftr" sz="quarter" idx="11"/>
          </p:nvPr>
        </p:nvSpPr>
        <p:spPr/>
        <p:txBody>
          <a:bodyPr/>
          <a:lstStyle>
            <a:lvl1pPr>
              <a:defRPr/>
            </a:lvl1pPr>
          </a:lstStyle>
          <a:p>
            <a:pPr>
              <a:defRPr/>
            </a:pPr>
            <a:endParaRPr lang="es-ES"/>
          </a:p>
        </p:txBody>
      </p:sp>
      <p:sp>
        <p:nvSpPr>
          <p:cNvPr id="9" name="5 Marcador de número de diapositiva"/>
          <p:cNvSpPr>
            <a:spLocks noGrp="1"/>
          </p:cNvSpPr>
          <p:nvPr>
            <p:ph type="sldNum" sz="quarter" idx="12"/>
          </p:nvPr>
        </p:nvSpPr>
        <p:spPr/>
        <p:txBody>
          <a:bodyPr/>
          <a:lstStyle>
            <a:lvl1pPr>
              <a:defRPr/>
            </a:lvl1pPr>
          </a:lstStyle>
          <a:p>
            <a:pPr>
              <a:defRPr/>
            </a:pPr>
            <a:fld id="{C95B0BCC-69BD-46F1-BFF3-055B6A7F1987}" type="slidenum">
              <a:rPr lang="es-ES"/>
              <a:pPr>
                <a:defRPr/>
              </a:pPr>
              <a:t>‹#›</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3 Marcador de fecha"/>
          <p:cNvSpPr>
            <a:spLocks noGrp="1"/>
          </p:cNvSpPr>
          <p:nvPr>
            <p:ph type="dt" sz="half" idx="10"/>
          </p:nvPr>
        </p:nvSpPr>
        <p:spPr/>
        <p:txBody>
          <a:bodyPr/>
          <a:lstStyle>
            <a:lvl1pPr>
              <a:defRPr/>
            </a:lvl1pPr>
          </a:lstStyle>
          <a:p>
            <a:pPr>
              <a:defRPr/>
            </a:pPr>
            <a:fld id="{66E529BE-A899-4DEC-8A0B-0BAD0BE38AAE}" type="datetimeFigureOut">
              <a:rPr lang="es-ES"/>
              <a:pPr>
                <a:defRPr/>
              </a:pPr>
              <a:t>08/10/2019</a:t>
            </a:fld>
            <a:endParaRPr lang="es-ES" dirty="0"/>
          </a:p>
        </p:txBody>
      </p:sp>
      <p:sp>
        <p:nvSpPr>
          <p:cNvPr id="4" name="4 Marcador de pie de página"/>
          <p:cNvSpPr>
            <a:spLocks noGrp="1"/>
          </p:cNvSpPr>
          <p:nvPr>
            <p:ph type="ftr" sz="quarter" idx="11"/>
          </p:nvPr>
        </p:nvSpPr>
        <p:spPr/>
        <p:txBody>
          <a:bodyPr/>
          <a:lstStyle>
            <a:lvl1pPr>
              <a:defRPr/>
            </a:lvl1pPr>
          </a:lstStyle>
          <a:p>
            <a:pPr>
              <a:defRPr/>
            </a:pPr>
            <a:endParaRPr lang="es-ES"/>
          </a:p>
        </p:txBody>
      </p:sp>
      <p:sp>
        <p:nvSpPr>
          <p:cNvPr id="5" name="5 Marcador de número de diapositiva"/>
          <p:cNvSpPr>
            <a:spLocks noGrp="1"/>
          </p:cNvSpPr>
          <p:nvPr>
            <p:ph type="sldNum" sz="quarter" idx="12"/>
          </p:nvPr>
        </p:nvSpPr>
        <p:spPr/>
        <p:txBody>
          <a:bodyPr/>
          <a:lstStyle>
            <a:lvl1pPr>
              <a:defRPr/>
            </a:lvl1pPr>
          </a:lstStyle>
          <a:p>
            <a:pPr>
              <a:defRPr/>
            </a:pPr>
            <a:fld id="{EF9C6F8E-3EA4-4135-8D60-5B8B3D61A6D0}" type="slidenum">
              <a:rPr lang="es-ES"/>
              <a:pPr>
                <a:defRPr/>
              </a:pPr>
              <a:t>‹#›</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91F9D0F1-F029-4E03-860F-FD5B3CBFDFA4}" type="datetimeFigureOut">
              <a:rPr lang="es-ES"/>
              <a:pPr>
                <a:defRPr/>
              </a:pPr>
              <a:t>08/10/2019</a:t>
            </a:fld>
            <a:endParaRPr lang="es-ES" dirty="0"/>
          </a:p>
        </p:txBody>
      </p:sp>
      <p:sp>
        <p:nvSpPr>
          <p:cNvPr id="3" name="4 Marcador de pie de página"/>
          <p:cNvSpPr>
            <a:spLocks noGrp="1"/>
          </p:cNvSpPr>
          <p:nvPr>
            <p:ph type="ftr" sz="quarter" idx="11"/>
          </p:nvPr>
        </p:nvSpPr>
        <p:spPr/>
        <p:txBody>
          <a:bodyPr/>
          <a:lstStyle>
            <a:lvl1pPr>
              <a:defRPr/>
            </a:lvl1pPr>
          </a:lstStyle>
          <a:p>
            <a:pPr>
              <a:defRPr/>
            </a:pPr>
            <a:endParaRPr lang="es-ES"/>
          </a:p>
        </p:txBody>
      </p:sp>
      <p:sp>
        <p:nvSpPr>
          <p:cNvPr id="4" name="5 Marcador de número de diapositiva"/>
          <p:cNvSpPr>
            <a:spLocks noGrp="1"/>
          </p:cNvSpPr>
          <p:nvPr>
            <p:ph type="sldNum" sz="quarter" idx="12"/>
          </p:nvPr>
        </p:nvSpPr>
        <p:spPr/>
        <p:txBody>
          <a:bodyPr/>
          <a:lstStyle>
            <a:lvl1pPr>
              <a:defRPr/>
            </a:lvl1pPr>
          </a:lstStyle>
          <a:p>
            <a:pPr>
              <a:defRPr/>
            </a:pPr>
            <a:fld id="{0FF21D2B-69EA-447D-B509-C49286DF4076}" type="slidenum">
              <a:rPr lang="es-ES"/>
              <a:pPr>
                <a:defRPr/>
              </a:pPr>
              <a:t>‹#›</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EBDC6B6-5FAA-4523-A1E8-60EE06E84FAF}" type="datetimeFigureOut">
              <a:rPr lang="es-ES"/>
              <a:pPr>
                <a:defRPr/>
              </a:pPr>
              <a:t>08/10/2019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C49F852F-89AC-458A-A465-A4B865674685}" type="slidenum">
              <a:rPr lang="es-ES"/>
              <a:pPr>
                <a:defRPr/>
              </a:pPr>
              <a:t>‹#›</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B5FA518-3401-42C7-AAEA-253ED89D6AF7}" type="datetimeFigureOut">
              <a:rPr lang="es-ES"/>
              <a:pPr>
                <a:defRPr/>
              </a:pPr>
              <a:t>08/10/2019</a:t>
            </a:fld>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DE2CF6E8-0487-4F8C-99AF-F7E9FFB46F63}" type="slidenum">
              <a:rPr lang="es-ES"/>
              <a:pPr>
                <a:defRPr/>
              </a:pPr>
              <a:t>‹#›</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944C612-2104-417D-8435-F6879BBC86A9}" type="datetimeFigureOut">
              <a:rPr lang="es-ES"/>
              <a:pPr>
                <a:defRPr/>
              </a:pPr>
              <a:t>08/10/2019</a:t>
            </a:fld>
            <a:endParaRPr lang="es-ES"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39D66C7F-E6FB-4901-A5BB-C33FEBA79609}" type="slidenum">
              <a:rPr lang="es-ES"/>
              <a:pPr>
                <a:defRPr/>
              </a:pPr>
              <a:t>‹#›</a:t>
            </a:fld>
            <a:endParaRPr lang="es-ES" dirty="0"/>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mailto:atencionpaciente@salud.madrid.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roup 98"/>
          <p:cNvGraphicFramePr>
            <a:graphicFrameLocks noGrp="1"/>
          </p:cNvGraphicFramePr>
          <p:nvPr/>
        </p:nvGraphicFramePr>
        <p:xfrm>
          <a:off x="0" y="119063"/>
          <a:ext cx="4840288" cy="5919787"/>
        </p:xfrm>
        <a:graphic>
          <a:graphicData uri="http://schemas.openxmlformats.org/drawingml/2006/table">
            <a:tbl>
              <a:tblPr/>
              <a:tblGrid>
                <a:gridCol w="1014352"/>
                <a:gridCol w="646493"/>
                <a:gridCol w="283330"/>
                <a:gridCol w="668408"/>
                <a:gridCol w="117979"/>
                <a:gridCol w="289592"/>
                <a:gridCol w="353771"/>
                <a:gridCol w="176885"/>
                <a:gridCol w="1289856"/>
              </a:tblGrid>
              <a:tr h="574585">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algn="ct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Formación para profesionales de Atención Primaria. </a:t>
                      </a:r>
                    </a:p>
                    <a:p>
                      <a:pPr marL="0" marR="0" indent="0" algn="ctr" defTabSz="914400" rtl="0" eaLnBrk="1" fontAlgn="auto" latinLnBrk="0" hangingPunct="1">
                        <a:lnSpc>
                          <a:spcPct val="100000"/>
                        </a:lnSpc>
                        <a:spcBef>
                          <a:spcPct val="20000"/>
                        </a:spcBef>
                        <a:spcAft>
                          <a:spcPts val="0"/>
                        </a:spcAft>
                        <a:buClrTx/>
                        <a:buSzTx/>
                        <a:buFontTx/>
                        <a:buNone/>
                        <a:tabLst/>
                        <a:defRPr/>
                      </a:pP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Habilidades para enfrentar el Cáncer Infantil y Adolescente en ATENCIÓN PRIMARIA </a:t>
                      </a:r>
                    </a:p>
                    <a:p>
                      <a:pPr marL="0" marR="0" lvl="0" indent="0" algn="ctr" defTabSz="914400" rtl="0" eaLnBrk="1" fontAlgn="auto" latinLnBrk="0" hangingPunct="1">
                        <a:lnSpc>
                          <a:spcPct val="100000"/>
                        </a:lnSpc>
                        <a:spcBef>
                          <a:spcPct val="20000"/>
                        </a:spcBef>
                        <a:spcAft>
                          <a:spcPts val="0"/>
                        </a:spcAft>
                        <a:buClrTx/>
                        <a:buSzTx/>
                        <a:buFontTx/>
                        <a:buNone/>
                        <a:tabLst/>
                        <a:defRPr/>
                      </a:pPr>
                      <a:r>
                        <a:rPr kumimoji="0" lang="es-ES" sz="1000" b="1" i="0" u="none" strike="noStrike" kern="1200"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mn-cs"/>
                        </a:rPr>
                        <a:t>“Por un diagnóstico precoz  y una mejor comunicación con las familias” </a:t>
                      </a:r>
                    </a:p>
                  </a:txBody>
                  <a:tcPr marL="90009" marR="90009" marT="46804" marB="46804" anchor="ctr" horzOverflow="overflow">
                    <a:lnL>
                      <a:noFill/>
                    </a:lnL>
                    <a:lnR>
                      <a:noFill/>
                    </a:lnR>
                    <a:lnT>
                      <a:noFill/>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BOLETIN DE INSCRIPCIÓN (RELLENAR Y ENVIAR EN FORMATO ELECTRÓNCO)</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Nombre y Apellidos: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359698">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NIF:</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 sz="18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Centro de trabajo: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Servicio: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Puesto/Cargo:</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Dirección:</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C.P.:</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gridSpan="7">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Localidad:</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Teléfono trabajo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Teléfono móvil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5">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Otro teléfono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gridSpan="4">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FAX:</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E-mail (*):</a:t>
                      </a:r>
                      <a:endParaRPr kumimoji="0" lang="es-ES" altLang="es-ES" sz="9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Titulación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82956">
                <a:tc rowSpan="3"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rowSpan="3"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a:noFill/>
                    </a:lnB>
                    <a:lnTlToBr>
                      <a:noFill/>
                    </a:lnTlToBr>
                    <a:lnBlToTr>
                      <a:noFill/>
                    </a:lnBlToTr>
                    <a:noFill/>
                  </a:tcPr>
                </a:tc>
                <a:tc hMerge="1">
                  <a:txBody>
                    <a:bodyPr/>
                    <a:lstStyle/>
                    <a:p>
                      <a:endParaRPr lang="es-ES"/>
                    </a:p>
                  </a:txBody>
                  <a:tcPr/>
                </a:tc>
                <a:tc hMerge="1">
                  <a:txBody>
                    <a:bodyPr/>
                    <a:lstStyle/>
                    <a:p>
                      <a:endParaRPr lang="es-ES"/>
                    </a:p>
                  </a:txBody>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a:noFill/>
                    </a:lnB>
                    <a:lnTlToBr>
                      <a:noFill/>
                    </a:lnTlToBr>
                    <a:lnBlToTr>
                      <a:noFill/>
                    </a:lnBlToTr>
                    <a:noFill/>
                  </a:tcPr>
                </a:tc>
              </a:tr>
              <a:tr h="225606">
                <a:tc gridSpan="2" vMerge="1">
                  <a:txBody>
                    <a:bodyPr/>
                    <a:lstStyle/>
                    <a:p>
                      <a:endParaRPr lang="es-ES"/>
                    </a:p>
                  </a:txBody>
                  <a:tcPr/>
                </a:tc>
                <a:tc hMerge="1" v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a:noFill/>
                    </a:lnT>
                    <a:lnB>
                      <a:noFill/>
                    </a:lnB>
                    <a:lnTlToBr>
                      <a:noFill/>
                    </a:lnTlToBr>
                    <a:lnBlToTr>
                      <a:noFill/>
                    </a:lnBlToTr>
                    <a:noFill/>
                  </a:tcPr>
                </a:tc>
                <a:tc hMerge="1">
                  <a:txBody>
                    <a:bodyPr/>
                    <a:lstStyle/>
                    <a:p>
                      <a:endParaRPr lang="es-ES"/>
                    </a:p>
                  </a:txBody>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127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a:noFill/>
                    </a:lnT>
                    <a:lnB>
                      <a:noFill/>
                    </a:lnB>
                    <a:lnTlToBr>
                      <a:noFill/>
                    </a:lnTlToBr>
                    <a:lnBlToTr>
                      <a:noFill/>
                    </a:lnBlToTr>
                    <a:noFill/>
                  </a:tcPr>
                </a:tc>
                <a:tc hMerge="1">
                  <a:txBody>
                    <a:bodyPr/>
                    <a:lstStyle/>
                    <a:p>
                      <a:endParaRPr lang="es-ES"/>
                    </a:p>
                  </a:txBody>
                  <a:tcPr/>
                </a:tc>
              </a:tr>
              <a:tr h="0">
                <a:tc gridSpan="2" vMerge="1">
                  <a:txBody>
                    <a:bodyPr/>
                    <a:lstStyle/>
                    <a:p>
                      <a:endParaRPr lang="es-ES"/>
                    </a:p>
                  </a:txBody>
                  <a:tcPr/>
                </a:tc>
                <a:tc hMerge="1" v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gridSpan="3">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a:noFill/>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gridSpan="2">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a:noFill/>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1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0" marR="0" marT="0" marB="0" anchor="ctr" horzOverflow="overflow">
                    <a:lnL>
                      <a:noFill/>
                    </a:lnL>
                    <a:lnR w="38100" cap="flat" cmpd="sng" algn="ctr">
                      <a:solidFill>
                        <a:srgbClr val="FF6600"/>
                      </a:solidFill>
                      <a:prstDash val="solid"/>
                      <a:round/>
                      <a:headEnd type="none" w="med" len="med"/>
                      <a:tailEnd type="none" w="med" len="med"/>
                    </a:lnR>
                    <a:lnT>
                      <a:noFill/>
                    </a:lnT>
                    <a:lnB w="12700" cap="flat" cmpd="sng" algn="ctr">
                      <a:solidFill>
                        <a:srgbClr val="FF6600"/>
                      </a:solidFill>
                      <a:prstDash val="solid"/>
                      <a:round/>
                      <a:headEnd type="none" w="med" len="med"/>
                      <a:tailEnd type="none" w="med" len="med"/>
                    </a:lnB>
                    <a:lnTlToBr>
                      <a:noFill/>
                    </a:lnTlToBr>
                    <a:lnBlToTr>
                      <a:noFill/>
                    </a:lnBlToTr>
                    <a:noFill/>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s-ES_tradnl"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Justificación del interés para realizar el curso: </a:t>
                      </a: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ysDot"/>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ysDot"/>
                      <a:round/>
                      <a:headEnd type="none" w="med" len="med"/>
                      <a:tailEnd type="none" w="med" len="med"/>
                    </a:lnT>
                    <a:lnB w="12700" cap="flat" cmpd="sng" algn="ctr">
                      <a:solidFill>
                        <a:srgbClr val="FF6600"/>
                      </a:solidFill>
                      <a:prstDash val="sysDot"/>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25606">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s-ES" altLang="es-ES" sz="9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ysDot"/>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449092">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8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La solicitud deberá ser enviada por email a la Subdirección General de Información y Atención al Paciente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s-ES" altLang="es-ES" sz="8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atencionpaciente@salud.madrid.org</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127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529547">
                <a:tc gridSpan="9">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20000"/>
                        </a:spcBef>
                        <a:spcAft>
                          <a:spcPct val="0"/>
                        </a:spcAft>
                        <a:buClrTx/>
                        <a:buSzTx/>
                        <a:buFontTx/>
                        <a:buChar char="•"/>
                        <a:tabLst/>
                      </a:pPr>
                      <a:r>
                        <a:rPr kumimoji="0" lang="es-ES_tradnl" altLang="es-ES" sz="7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rPr>
                        <a:t>LAS SOLICITUDES SERÁN SELECCIONADAS SEGÚN ORDEN DE LLEGADA Y CONFIRMADAS POR CORREO ELECTRÓNICO</a:t>
                      </a:r>
                    </a:p>
                    <a:p>
                      <a:pPr marL="0" marR="0" lvl="0" indent="0" algn="ctr" defTabSz="914400" rtl="0" eaLnBrk="1" fontAlgn="base" latinLnBrk="0" hangingPunct="1">
                        <a:lnSpc>
                          <a:spcPct val="100000"/>
                        </a:lnSpc>
                        <a:spcBef>
                          <a:spcPct val="20000"/>
                        </a:spcBef>
                        <a:spcAft>
                          <a:spcPct val="0"/>
                        </a:spcAft>
                        <a:buClrTx/>
                        <a:buSzTx/>
                        <a:buFontTx/>
                        <a:buChar char="•"/>
                        <a:tabLst/>
                      </a:pPr>
                      <a:r>
                        <a:rPr kumimoji="0" lang="es-ES" altLang="es-ES" sz="7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PARA LA OBTENCIÓN DEL CERTIFICADO ES IMPRESCINDIBLE  LA ASISTENCIA AL </a:t>
                      </a:r>
                      <a:r>
                        <a:rPr kumimoji="0" lang="es-ES" altLang="es-ES" sz="700" b="1"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100%</a:t>
                      </a:r>
                      <a:r>
                        <a:rPr kumimoji="0" lang="es-ES" altLang="es-ES" sz="7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cs typeface="Times New Roman" panose="02020603050405020304" pitchFamily="18" charset="0"/>
                        </a:rPr>
                        <a:t> DE LAS HORAS LECTIVAS</a:t>
                      </a:r>
                    </a:p>
                  </a:txBody>
                  <a:tcPr marL="90009" marR="90009" marT="46804" marB="46804" anchor="ctr" horzOverflow="overflow">
                    <a:lnL w="12700" cap="flat" cmpd="sng" algn="ctr">
                      <a:solidFill>
                        <a:srgbClr val="FF6600"/>
                      </a:solidFill>
                      <a:prstDash val="solid"/>
                      <a:round/>
                      <a:headEnd type="none" w="med" len="med"/>
                      <a:tailEnd type="none" w="med" len="med"/>
                    </a:lnL>
                    <a:lnR w="38100" cap="flat" cmpd="sng" algn="ctr">
                      <a:solidFill>
                        <a:srgbClr val="FF6600"/>
                      </a:solidFill>
                      <a:prstDash val="solid"/>
                      <a:round/>
                      <a:headEnd type="none" w="med" len="med"/>
                      <a:tailEnd type="none" w="med" len="med"/>
                    </a:lnR>
                    <a:lnT w="12700" cap="flat" cmpd="sng" algn="ctr">
                      <a:solidFill>
                        <a:srgbClr val="FF6600"/>
                      </a:solidFill>
                      <a:prstDash val="solid"/>
                      <a:round/>
                      <a:headEnd type="none" w="med" len="med"/>
                      <a:tailEnd type="none" w="med" len="med"/>
                    </a:lnT>
                    <a:lnB w="38100" cap="flat" cmpd="sng" algn="ctr">
                      <a:solidFill>
                        <a:srgbClr val="FF6600"/>
                      </a:solidFill>
                      <a:prstDash val="solid"/>
                      <a:round/>
                      <a:headEnd type="none" w="med" len="med"/>
                      <a:tailEnd type="none" w="med" len="med"/>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6010">
                <a:tc>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s-ES" altLang="es-ES" sz="500" b="0" i="0" u="none" strike="noStrike" cap="none" normalizeH="0" baseline="0" dirty="0" smtClean="0">
                        <a:ln>
                          <a:noFill/>
                        </a:ln>
                        <a:solidFill>
                          <a:srgbClr val="FF6600"/>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a:noFill/>
                    </a:lnL>
                    <a:lnR>
                      <a:noFill/>
                    </a:lnR>
                    <a:lnT w="38100" cap="flat" cmpd="sng" algn="ctr">
                      <a:solidFill>
                        <a:srgbClr val="FF6600"/>
                      </a:solidFill>
                      <a:prstDash val="solid"/>
                      <a:round/>
                      <a:headEnd type="none" w="med" len="med"/>
                      <a:tailEnd type="none" w="med" len="med"/>
                    </a:lnT>
                    <a:lnB>
                      <a:noFill/>
                    </a:lnB>
                    <a:lnTlToBr>
                      <a:noFill/>
                    </a:lnTlToBr>
                    <a:lnBlToTr>
                      <a:noFill/>
                    </a:lnBlToTr>
                    <a:noFill/>
                  </a:tcPr>
                </a:tc>
                <a:tc gridSpan="8">
                  <a:txBody>
                    <a:bodyPr/>
                    <a:lstStyle>
                      <a:lvl1pPr>
                        <a:spcBef>
                          <a:spcPct val="20000"/>
                        </a:spcBef>
                        <a:defRPr sz="28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defRPr sz="24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defRPr sz="20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defRPr>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defRPr>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2000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s-ES" altLang="es-ES" sz="500" b="0" i="0" u="none" strike="noStrike" cap="none" normalizeH="0" baseline="0" dirty="0" smtClean="0">
                        <a:ln>
                          <a:noFill/>
                        </a:ln>
                        <a:solidFill>
                          <a:schemeClr val="tx1"/>
                        </a:solidFill>
                        <a:effectLst/>
                        <a:latin typeface="Arial" panose="020B0604020202020204" pitchFamily="34" charset="0"/>
                        <a:ea typeface="ＭＳ Ｐゴシック" panose="020B0600070205080204" pitchFamily="34" charset="-128"/>
                      </a:endParaRPr>
                    </a:p>
                  </a:txBody>
                  <a:tcPr marL="90009" marR="90009" marT="46804" marB="46804" anchor="ctr" horzOverflow="overflow">
                    <a:lnL>
                      <a:noFill/>
                    </a:lnL>
                    <a:lnR>
                      <a:noFill/>
                    </a:lnR>
                    <a:lnT w="38100" cap="flat" cmpd="sng" algn="ctr">
                      <a:solidFill>
                        <a:srgbClr val="FF6600"/>
                      </a:solidFill>
                      <a:prstDash val="solid"/>
                      <a:round/>
                      <a:headEnd type="none" w="med" len="med"/>
                      <a:tailEnd type="none" w="med" len="med"/>
                    </a:lnT>
                    <a:lnB>
                      <a:noFill/>
                    </a:lnB>
                    <a:lnTlToBr>
                      <a:noFill/>
                    </a:lnTlToBr>
                    <a:lnBlToTr>
                      <a:noFill/>
                    </a:lnBlToTr>
                    <a:noFill/>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bl>
          </a:graphicData>
        </a:graphic>
      </p:graphicFrame>
      <p:pic>
        <p:nvPicPr>
          <p:cNvPr id="14407" name="Picture 140" descr="portada formación sin filete"/>
          <p:cNvPicPr>
            <a:picLocks noChangeAspect="1" noChangeArrowheads="1"/>
          </p:cNvPicPr>
          <p:nvPr/>
        </p:nvPicPr>
        <p:blipFill>
          <a:blip r:embed="rId3"/>
          <a:srcRect/>
          <a:stretch>
            <a:fillRect/>
          </a:stretch>
        </p:blipFill>
        <p:spPr bwMode="auto">
          <a:xfrm>
            <a:off x="4711700" y="65088"/>
            <a:ext cx="4432300" cy="6858000"/>
          </a:xfrm>
          <a:prstGeom prst="rect">
            <a:avLst/>
          </a:prstGeom>
          <a:noFill/>
          <a:ln w="9525">
            <a:noFill/>
            <a:miter lim="800000"/>
            <a:headEnd/>
            <a:tailEnd/>
          </a:ln>
        </p:spPr>
      </p:pic>
      <p:sp>
        <p:nvSpPr>
          <p:cNvPr id="6" name="5 Rectángulo"/>
          <p:cNvSpPr/>
          <p:nvPr/>
        </p:nvSpPr>
        <p:spPr>
          <a:xfrm>
            <a:off x="3692525" y="3244850"/>
            <a:ext cx="185738" cy="368300"/>
          </a:xfrm>
          <a:prstGeom prst="rect">
            <a:avLst/>
          </a:prstGeom>
        </p:spPr>
        <p:txBody>
          <a:bodyPr wrap="none">
            <a:spAutoFit/>
          </a:bodyPr>
          <a:lstStyle/>
          <a:p>
            <a:pPr fontAlgn="auto">
              <a:spcBef>
                <a:spcPts val="0"/>
              </a:spcBef>
              <a:spcAft>
                <a:spcPts val="0"/>
              </a:spcAft>
              <a:defRPr/>
            </a:pPr>
            <a:endParaRPr lang="es-ES_tradnl" b="1" dirty="0">
              <a:solidFill>
                <a:schemeClr val="accent3">
                  <a:lumMod val="50000"/>
                </a:schemeClr>
              </a:solidFill>
            </a:endParaRPr>
          </a:p>
        </p:txBody>
      </p:sp>
      <p:sp>
        <p:nvSpPr>
          <p:cNvPr id="7" name="6 Rectángulo"/>
          <p:cNvSpPr/>
          <p:nvPr/>
        </p:nvSpPr>
        <p:spPr>
          <a:xfrm>
            <a:off x="3692525" y="3244850"/>
            <a:ext cx="185738" cy="368300"/>
          </a:xfrm>
          <a:prstGeom prst="rect">
            <a:avLst/>
          </a:prstGeom>
        </p:spPr>
        <p:txBody>
          <a:bodyPr wrap="none">
            <a:spAutoFit/>
          </a:bodyPr>
          <a:lstStyle/>
          <a:p>
            <a:pPr fontAlgn="auto">
              <a:spcBef>
                <a:spcPts val="0"/>
              </a:spcBef>
              <a:spcAft>
                <a:spcPts val="0"/>
              </a:spcAft>
              <a:defRPr/>
            </a:pPr>
            <a:endParaRPr lang="es-ES_tradnl" b="1" dirty="0">
              <a:solidFill>
                <a:schemeClr val="accent3">
                  <a:lumMod val="50000"/>
                </a:schemeClr>
              </a:solidFill>
            </a:endParaRPr>
          </a:p>
        </p:txBody>
      </p:sp>
      <p:sp>
        <p:nvSpPr>
          <p:cNvPr id="14410" name="9 Rectángulo"/>
          <p:cNvSpPr>
            <a:spLocks noChangeArrowheads="1"/>
          </p:cNvSpPr>
          <p:nvPr/>
        </p:nvSpPr>
        <p:spPr bwMode="auto">
          <a:xfrm>
            <a:off x="4873625" y="1674813"/>
            <a:ext cx="4252913" cy="3724275"/>
          </a:xfrm>
          <a:prstGeom prst="rect">
            <a:avLst/>
          </a:prstGeom>
          <a:noFill/>
          <a:ln w="9525">
            <a:noFill/>
            <a:miter lim="800000"/>
            <a:headEnd/>
            <a:tailEnd/>
          </a:ln>
        </p:spPr>
        <p:txBody>
          <a:bodyPr>
            <a:spAutoFit/>
          </a:bodyPr>
          <a:lstStyle/>
          <a:p>
            <a:pPr algn="ctr"/>
            <a:r>
              <a:rPr lang="es-ES" sz="1600" b="1">
                <a:solidFill>
                  <a:srgbClr val="FF6600"/>
                </a:solidFill>
              </a:rPr>
              <a:t>Habilidades para enfrentar el Cáncer Infantil y Adolescente en ATENCIÓN PRIMARIA </a:t>
            </a:r>
          </a:p>
          <a:p>
            <a:pPr algn="ctr"/>
            <a:r>
              <a:rPr lang="es-ES" sz="1600" b="1">
                <a:solidFill>
                  <a:srgbClr val="FF6600"/>
                </a:solidFill>
              </a:rPr>
              <a:t>“Por un diagnóstico precoz  y una mejor comunicación con las familias” </a:t>
            </a:r>
          </a:p>
          <a:p>
            <a:pPr algn="ctr"/>
            <a:endParaRPr lang="es-ES" sz="1600" b="1"/>
          </a:p>
          <a:p>
            <a:pPr algn="ctr"/>
            <a:r>
              <a:rPr lang="es-ES" sz="1600" b="1">
                <a:solidFill>
                  <a:srgbClr val="FF6600"/>
                </a:solidFill>
              </a:rPr>
              <a:t>Edición II </a:t>
            </a:r>
          </a:p>
          <a:p>
            <a:pPr algn="ctr"/>
            <a:endParaRPr lang="es-ES_tradnl" altLang="es-ES" sz="1600" b="1">
              <a:solidFill>
                <a:srgbClr val="FF6600"/>
              </a:solidFill>
            </a:endParaRPr>
          </a:p>
          <a:p>
            <a:pPr algn="ctr"/>
            <a:r>
              <a:rPr lang="es-ES" altLang="es-ES" sz="1600" b="1">
                <a:solidFill>
                  <a:srgbClr val="FF6600"/>
                </a:solidFill>
              </a:rPr>
              <a:t>Fecha: 13 de noviembre de 2019</a:t>
            </a:r>
          </a:p>
          <a:p>
            <a:pPr algn="ctr"/>
            <a:r>
              <a:rPr lang="es-ES" altLang="es-ES" sz="1600" b="1">
                <a:solidFill>
                  <a:srgbClr val="FF6600"/>
                </a:solidFill>
                <a:latin typeface="Albertus"/>
              </a:rPr>
              <a:t>Horario: 16:00 a 20:00 h</a:t>
            </a:r>
          </a:p>
          <a:p>
            <a:pPr algn="ctr"/>
            <a:endParaRPr lang="es-ES" altLang="es-ES" sz="1400" b="1" i="1">
              <a:solidFill>
                <a:srgbClr val="FF6600"/>
              </a:solidFill>
              <a:latin typeface="Albertus"/>
            </a:endParaRPr>
          </a:p>
          <a:p>
            <a:pPr algn="ctr"/>
            <a:endParaRPr lang="es-ES" altLang="es-ES" sz="1400" b="1" i="1">
              <a:solidFill>
                <a:srgbClr val="FF6600"/>
              </a:solidFill>
              <a:latin typeface="Albertus"/>
            </a:endParaRPr>
          </a:p>
          <a:p>
            <a:pPr algn="ctr"/>
            <a:r>
              <a:rPr lang="es-ES" altLang="es-ES" sz="1600" b="1">
                <a:solidFill>
                  <a:srgbClr val="FF6600"/>
                </a:solidFill>
                <a:latin typeface="Albertus"/>
              </a:rPr>
              <a:t>Lugar: </a:t>
            </a:r>
            <a:r>
              <a:rPr lang="es-ES" altLang="es-ES" sz="1600" b="1">
                <a:solidFill>
                  <a:srgbClr val="FF6600"/>
                </a:solidFill>
                <a:latin typeface="Albertus"/>
                <a:ea typeface="ＭＳ Ｐゴシック"/>
                <a:cs typeface="ＭＳ Ｐゴシック"/>
              </a:rPr>
              <a:t>Edif. Sollube. Sala 330. Planta 3ª.</a:t>
            </a:r>
          </a:p>
          <a:p>
            <a:pPr algn="ctr"/>
            <a:r>
              <a:rPr lang="es-ES" altLang="es-ES" sz="1600" b="1">
                <a:solidFill>
                  <a:srgbClr val="FF6600"/>
                </a:solidFill>
                <a:latin typeface="Albertus"/>
                <a:ea typeface="ＭＳ Ｐゴシック"/>
                <a:cs typeface="ＭＳ Ｐゴシック"/>
              </a:rPr>
              <a:t>Plaza de Carlos Trías Bertrán 7</a:t>
            </a:r>
          </a:p>
          <a:p>
            <a:pPr algn="ctr"/>
            <a:r>
              <a:rPr lang="es-ES" altLang="es-ES" sz="1600" b="1">
                <a:solidFill>
                  <a:srgbClr val="FF6600"/>
                </a:solidFill>
                <a:latin typeface="Albertus"/>
                <a:ea typeface="ＭＳ Ｐゴシック"/>
                <a:cs typeface="ＭＳ Ｐゴシック"/>
              </a:rPr>
              <a:t>Madrid. 28020</a:t>
            </a:r>
          </a:p>
        </p:txBody>
      </p:sp>
      <p:sp>
        <p:nvSpPr>
          <p:cNvPr id="14411" name="Line 142"/>
          <p:cNvSpPr>
            <a:spLocks noChangeShapeType="1"/>
          </p:cNvSpPr>
          <p:nvPr/>
        </p:nvSpPr>
        <p:spPr bwMode="auto">
          <a:xfrm flipH="1">
            <a:off x="4622800" y="3602038"/>
            <a:ext cx="4521200" cy="0"/>
          </a:xfrm>
          <a:prstGeom prst="line">
            <a:avLst/>
          </a:prstGeom>
          <a:noFill/>
          <a:ln w="25400">
            <a:solidFill>
              <a:srgbClr val="FF6600"/>
            </a:solidFill>
            <a:round/>
            <a:headEnd type="none" w="sm" len="sm"/>
            <a:tailEnd type="none" w="sm" len="sm"/>
          </a:ln>
        </p:spPr>
        <p:txBody>
          <a:bodyPr/>
          <a:lstStyle/>
          <a:p>
            <a:endParaRPr lang="es-ES"/>
          </a:p>
        </p:txBody>
      </p:sp>
      <p:sp>
        <p:nvSpPr>
          <p:cNvPr id="14412" name="12 Rectángulo"/>
          <p:cNvSpPr>
            <a:spLocks noChangeArrowheads="1"/>
          </p:cNvSpPr>
          <p:nvPr/>
        </p:nvSpPr>
        <p:spPr bwMode="auto">
          <a:xfrm>
            <a:off x="492125" y="6059488"/>
            <a:ext cx="3889375" cy="631825"/>
          </a:xfrm>
          <a:prstGeom prst="rect">
            <a:avLst/>
          </a:prstGeom>
          <a:noFill/>
          <a:ln w="9525">
            <a:noFill/>
            <a:miter lim="800000"/>
            <a:headEnd/>
            <a:tailEnd/>
          </a:ln>
        </p:spPr>
        <p:txBody>
          <a:bodyPr>
            <a:spAutoFit/>
          </a:bodyPr>
          <a:lstStyle/>
          <a:p>
            <a:pPr algn="just"/>
            <a:r>
              <a:rPr lang="es-ES" altLang="es-ES" sz="500" i="1">
                <a:solidFill>
                  <a:srgbClr val="FF6600"/>
                </a:solidFill>
              </a:rPr>
              <a:t>“Los datos personales recogidos serán tratados de conformidad con el Reglamento Europeo (UE) 2016/679 de Protección de Datos Personales y la Ley Orgánica 3/2018, de 5 de diciembre, de Protección de Datos Personales y garantía de los derechos digitales, con la finalidad de gestionar las solicitudes de participación del alumno en las actividades de formación, y facilitar la difusión de la oferta formativa. Serán conservados durante el tiempo suficiente para cumplir con la normativa vigente aplicable. El Responsable del Tratamiento es la Dirección General de Planificación, Investigación y Formación, con dirección en C/ Aduana, 29 28013 Madrid, cuyo Delegado de Protección de Datos (DPD) es el “Comité DPD de la Consejería de Sanidad de la Comunidad de Madrid” con dirección en Plaza Carlos Trías Beltrán nº7 (Edif. Sollube) Madrid 28020.”</a:t>
            </a:r>
            <a:endParaRPr lang="es-ES" altLang="es-ES" sz="500">
              <a:solidFill>
                <a:srgbClr val="FF6600"/>
              </a:solidFill>
            </a:endParaRPr>
          </a:p>
        </p:txBody>
      </p:sp>
      <p:pic>
        <p:nvPicPr>
          <p:cNvPr id="14413" name="Picture 1129" descr="logoAcreditación"/>
          <p:cNvPicPr>
            <a:picLocks noChangeAspect="1" noChangeArrowheads="1"/>
          </p:cNvPicPr>
          <p:nvPr/>
        </p:nvPicPr>
        <p:blipFill>
          <a:blip r:embed="rId4"/>
          <a:srcRect/>
          <a:stretch>
            <a:fillRect/>
          </a:stretch>
        </p:blipFill>
        <p:spPr bwMode="auto">
          <a:xfrm>
            <a:off x="5218113" y="136525"/>
            <a:ext cx="465137" cy="685800"/>
          </a:xfrm>
          <a:prstGeom prst="rect">
            <a:avLst/>
          </a:prstGeom>
          <a:noFill/>
          <a:ln w="9525">
            <a:noFill/>
            <a:miter lim="800000"/>
            <a:headEnd/>
            <a:tailEnd/>
          </a:ln>
        </p:spPr>
      </p:pic>
      <p:sp>
        <p:nvSpPr>
          <p:cNvPr id="16" name="Text Box 1131"/>
          <p:cNvSpPr txBox="1">
            <a:spLocks noChangeArrowheads="1"/>
          </p:cNvSpPr>
          <p:nvPr/>
        </p:nvSpPr>
        <p:spPr bwMode="auto">
          <a:xfrm>
            <a:off x="5789613" y="287338"/>
            <a:ext cx="3989387" cy="338137"/>
          </a:xfrm>
          <a:prstGeom prst="rect">
            <a:avLst/>
          </a:prstGeom>
          <a:noFill/>
          <a:ln w="9525">
            <a:noFill/>
            <a:miter lim="800000"/>
            <a:headEnd/>
            <a:tailEnd/>
          </a:ln>
        </p:spPr>
        <p:txBody>
          <a:bodyPr>
            <a:spAutoFit/>
          </a:bodyPr>
          <a:lstStyle/>
          <a:p>
            <a:pPr fontAlgn="auto">
              <a:spcBef>
                <a:spcPts val="0"/>
              </a:spcBef>
              <a:spcAft>
                <a:spcPts val="0"/>
              </a:spcAft>
              <a:defRPr/>
            </a:pPr>
            <a:r>
              <a:rPr lang="es-ES" sz="800" b="1" dirty="0">
                <a:solidFill>
                  <a:schemeClr val="accent3">
                    <a:lumMod val="75000"/>
                  </a:schemeClr>
                </a:solidFill>
                <a:latin typeface="Arial" panose="020B0604020202020204" pitchFamily="34" charset="0"/>
                <a:cs typeface="Arial" panose="020B0604020202020204" pitchFamily="34" charset="0"/>
              </a:rPr>
              <a:t>Solicitada Acreditación a la Comisión de Formación Continuada</a:t>
            </a:r>
          </a:p>
          <a:p>
            <a:pPr fontAlgn="auto">
              <a:spcBef>
                <a:spcPts val="0"/>
              </a:spcBef>
              <a:spcAft>
                <a:spcPts val="0"/>
              </a:spcAft>
              <a:defRPr/>
            </a:pPr>
            <a:r>
              <a:rPr lang="es-ES" sz="800" b="1" dirty="0">
                <a:solidFill>
                  <a:schemeClr val="accent3">
                    <a:lumMod val="75000"/>
                  </a:schemeClr>
                </a:solidFill>
                <a:latin typeface="Arial" panose="020B0604020202020204" pitchFamily="34" charset="0"/>
                <a:cs typeface="Arial" panose="020B0604020202020204" pitchFamily="34" charset="0"/>
              </a:rPr>
              <a:t> de las Profesiones Sanitarias de la Comunidad de Madrid (SNS)</a:t>
            </a:r>
          </a:p>
        </p:txBody>
      </p:sp>
      <p:sp>
        <p:nvSpPr>
          <p:cNvPr id="17" name="8 CuadroTexto"/>
          <p:cNvSpPr txBox="1"/>
          <p:nvPr/>
        </p:nvSpPr>
        <p:spPr>
          <a:xfrm>
            <a:off x="6496050" y="6205538"/>
            <a:ext cx="2374900" cy="415925"/>
          </a:xfrm>
          <a:prstGeom prst="rect">
            <a:avLst/>
          </a:prstGeom>
          <a:noFill/>
        </p:spPr>
        <p:txBody>
          <a:bodyPr>
            <a:spAutoFit/>
          </a:bodyPr>
          <a:lstStyle/>
          <a:p>
            <a:pPr>
              <a:defRPr/>
            </a:pPr>
            <a:r>
              <a:rPr lang="es-ES_tradnl" sz="1050" b="1" dirty="0">
                <a:latin typeface="+mj-lt"/>
              </a:rPr>
              <a:t>Dirección General de Humanización</a:t>
            </a:r>
            <a:endParaRPr lang="es-ES" sz="1050" b="1" dirty="0">
              <a:latin typeface="+mj-lt"/>
            </a:endParaRPr>
          </a:p>
          <a:p>
            <a:pPr>
              <a:defRPr/>
            </a:pPr>
            <a:r>
              <a:rPr lang="es-ES_tradnl" sz="1050" dirty="0">
                <a:latin typeface="+mj-lt"/>
              </a:rPr>
              <a:t> </a:t>
            </a:r>
            <a:r>
              <a:rPr lang="es-ES_tradnl" sz="1050" b="1" dirty="0">
                <a:latin typeface="+mj-lt"/>
              </a:rPr>
              <a:t>CONSEJERÍA DE  SANIDAD</a:t>
            </a:r>
            <a:endParaRPr lang="es-ES" sz="1050" dirty="0">
              <a:latin typeface="+mj-lt"/>
            </a:endParaRPr>
          </a:p>
        </p:txBody>
      </p:sp>
      <p:pic>
        <p:nvPicPr>
          <p:cNvPr id="14416" name="9 Imagen" descr="simbolo"/>
          <p:cNvPicPr>
            <a:picLocks noChangeAspect="1" noChangeArrowheads="1"/>
          </p:cNvPicPr>
          <p:nvPr/>
        </p:nvPicPr>
        <p:blipFill>
          <a:blip r:embed="rId5"/>
          <a:srcRect l="32922" t="34756"/>
          <a:stretch>
            <a:fillRect/>
          </a:stretch>
        </p:blipFill>
        <p:spPr bwMode="auto">
          <a:xfrm>
            <a:off x="6156325" y="6205538"/>
            <a:ext cx="350838" cy="4238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36"/>
          <p:cNvSpPr>
            <a:spLocks noChangeArrowheads="1"/>
          </p:cNvSpPr>
          <p:nvPr/>
        </p:nvSpPr>
        <p:spPr bwMode="auto">
          <a:xfrm>
            <a:off x="974725" y="123825"/>
            <a:ext cx="7596188" cy="644525"/>
          </a:xfrm>
          <a:prstGeom prst="rect">
            <a:avLst/>
          </a:prstGeom>
          <a:noFill/>
          <a:ln w="9525">
            <a:noFill/>
            <a:miter lim="800000"/>
            <a:headEnd/>
            <a:tailEnd/>
          </a:ln>
        </p:spPr>
        <p:txBody>
          <a:bodyPr lIns="90488" tIns="44450" rIns="90488" bIns="44450">
            <a:spAutoFit/>
          </a:bodyPr>
          <a:lstStyle/>
          <a:p>
            <a:pPr algn="ctr"/>
            <a:r>
              <a:rPr lang="es-ES" sz="1200" b="1">
                <a:solidFill>
                  <a:srgbClr val="FF0000"/>
                </a:solidFill>
              </a:rPr>
              <a:t>Habilidades para enfrentar el Cáncer Infantil y  Adolescente en ATENCIÓN PRIMARIA</a:t>
            </a:r>
          </a:p>
          <a:p>
            <a:pPr algn="ctr"/>
            <a:r>
              <a:rPr lang="es-ES" sz="1200" b="1">
                <a:solidFill>
                  <a:srgbClr val="FF0000"/>
                </a:solidFill>
              </a:rPr>
              <a:t> “Por un diagnóstico precoz  y una mejor comunicación con las familias” </a:t>
            </a:r>
          </a:p>
          <a:p>
            <a:pPr algn="ctr"/>
            <a:r>
              <a:rPr lang="es-ES" sz="1200" b="1">
                <a:solidFill>
                  <a:srgbClr val="FF0000"/>
                </a:solidFill>
              </a:rPr>
              <a:t>Edición II</a:t>
            </a:r>
          </a:p>
        </p:txBody>
      </p:sp>
      <p:sp>
        <p:nvSpPr>
          <p:cNvPr id="16386" name="10 Rectángulo"/>
          <p:cNvSpPr>
            <a:spLocks noChangeArrowheads="1"/>
          </p:cNvSpPr>
          <p:nvPr/>
        </p:nvSpPr>
        <p:spPr bwMode="auto">
          <a:xfrm>
            <a:off x="1476375" y="404813"/>
            <a:ext cx="4572000" cy="630237"/>
          </a:xfrm>
          <a:prstGeom prst="rect">
            <a:avLst/>
          </a:prstGeom>
          <a:noFill/>
          <a:ln w="9525">
            <a:noFill/>
            <a:miter lim="800000"/>
            <a:headEnd/>
            <a:tailEnd/>
          </a:ln>
        </p:spPr>
        <p:txBody>
          <a:bodyPr>
            <a:spAutoFit/>
          </a:bodyPr>
          <a:lstStyle/>
          <a:p>
            <a:pPr algn="ctr"/>
            <a:endParaRPr lang="es-ES" altLang="es-ES" sz="1100" b="1" i="1">
              <a:solidFill>
                <a:srgbClr val="FF6600"/>
              </a:solidFill>
            </a:endParaRPr>
          </a:p>
          <a:p>
            <a:pPr algn="ctr"/>
            <a:r>
              <a:rPr lang="es-ES" altLang="es-ES" sz="2400" b="1" i="1">
                <a:solidFill>
                  <a:srgbClr val="FF6600"/>
                </a:solidFill>
                <a:latin typeface="Albertus"/>
              </a:rPr>
              <a:t> </a:t>
            </a:r>
            <a:endParaRPr lang="es-ES"/>
          </a:p>
        </p:txBody>
      </p:sp>
      <p:sp>
        <p:nvSpPr>
          <p:cNvPr id="13" name="Rectángulo 12"/>
          <p:cNvSpPr/>
          <p:nvPr/>
        </p:nvSpPr>
        <p:spPr>
          <a:xfrm>
            <a:off x="712788" y="6013450"/>
            <a:ext cx="4160837" cy="646113"/>
          </a:xfrm>
          <a:prstGeom prst="rect">
            <a:avLst/>
          </a:prstGeom>
        </p:spPr>
        <p:txBody>
          <a:bodyPr>
            <a:spAutoFit/>
          </a:bodyPr>
          <a:lstStyle/>
          <a:p>
            <a:pPr defTabSz="762000" fontAlgn="auto">
              <a:spcBef>
                <a:spcPts val="0"/>
              </a:spcBef>
              <a:spcAft>
                <a:spcPts val="0"/>
              </a:spcAft>
              <a:defRPr/>
            </a:pPr>
            <a:r>
              <a:rPr lang="es-ES" sz="900" b="1" kern="0" dirty="0">
                <a:solidFill>
                  <a:srgbClr val="FF0000"/>
                </a:solidFill>
              </a:rPr>
              <a:t>Inscripciones </a:t>
            </a:r>
            <a:r>
              <a:rPr lang="es-ES" sz="900" b="1" kern="0" dirty="0"/>
              <a:t>(hasta </a:t>
            </a:r>
            <a:r>
              <a:rPr lang="es-ES" sz="900" b="1" kern="0" dirty="0"/>
              <a:t> completar aforo)</a:t>
            </a:r>
            <a:endParaRPr lang="es-ES" sz="900" b="1" kern="0" dirty="0"/>
          </a:p>
          <a:p>
            <a:pPr defTabSz="762000" fontAlgn="auto">
              <a:spcBef>
                <a:spcPts val="0"/>
              </a:spcBef>
              <a:spcAft>
                <a:spcPts val="0"/>
              </a:spcAft>
              <a:defRPr/>
            </a:pPr>
            <a:r>
              <a:rPr lang="es-ES_tradnl" sz="900" b="1" kern="0" dirty="0"/>
              <a:t>Enviando todos los datos personales del boletín de inscripción de este díptico al correo   electrónico </a:t>
            </a:r>
            <a:r>
              <a:rPr lang="es-ES_tradnl" sz="900" b="1" kern="0" dirty="0"/>
              <a:t>a: </a:t>
            </a:r>
            <a:r>
              <a:rPr lang="es-ES_tradnl" sz="900" b="1" kern="0" dirty="0">
                <a:hlinkClick r:id="rId3"/>
              </a:rPr>
              <a:t>atencionpaciente@salud.madrid.org</a:t>
            </a:r>
            <a:endParaRPr lang="es-ES_tradnl" sz="900" b="1" kern="0" dirty="0"/>
          </a:p>
          <a:p>
            <a:pPr defTabSz="762000" fontAlgn="auto">
              <a:spcBef>
                <a:spcPts val="0"/>
              </a:spcBef>
              <a:spcAft>
                <a:spcPts val="0"/>
              </a:spcAft>
              <a:defRPr/>
            </a:pPr>
            <a:r>
              <a:rPr lang="es-ES_tradnl" sz="900" b="1" kern="0" dirty="0"/>
              <a:t>Se confirmará inscripción mediante correo electrónico.</a:t>
            </a:r>
            <a:endParaRPr lang="es-ES_tradnl" sz="900" b="1" kern="0" dirty="0"/>
          </a:p>
        </p:txBody>
      </p:sp>
      <p:pic>
        <p:nvPicPr>
          <p:cNvPr id="16388" name="Picture 4" descr="PORTADAHOMBREENTEROmetida en modelo alta resoluc"/>
          <p:cNvPicPr>
            <a:picLocks noChangeAspect="1" noChangeArrowheads="1"/>
          </p:cNvPicPr>
          <p:nvPr/>
        </p:nvPicPr>
        <p:blipFill>
          <a:blip r:embed="rId4"/>
          <a:srcRect/>
          <a:stretch>
            <a:fillRect/>
          </a:stretch>
        </p:blipFill>
        <p:spPr bwMode="auto">
          <a:xfrm>
            <a:off x="2243138" y="977900"/>
            <a:ext cx="4876800" cy="4848225"/>
          </a:xfrm>
          <a:prstGeom prst="rect">
            <a:avLst/>
          </a:prstGeom>
          <a:noFill/>
          <a:ln w="9525">
            <a:noFill/>
            <a:miter lim="800000"/>
            <a:headEnd/>
            <a:tailEnd/>
          </a:ln>
        </p:spPr>
      </p:pic>
      <p:sp>
        <p:nvSpPr>
          <p:cNvPr id="14" name="Rectangle 146"/>
          <p:cNvSpPr>
            <a:spLocks noChangeArrowheads="1"/>
          </p:cNvSpPr>
          <p:nvPr/>
        </p:nvSpPr>
        <p:spPr bwMode="auto">
          <a:xfrm>
            <a:off x="106363" y="682625"/>
            <a:ext cx="4665662" cy="5214938"/>
          </a:xfrm>
          <a:prstGeom prst="rect">
            <a:avLst/>
          </a:prstGeom>
          <a:noFill/>
          <a:ln w="9525">
            <a:noFill/>
            <a:miter lim="800000"/>
            <a:headEnd/>
            <a:tailEnd/>
          </a:ln>
        </p:spPr>
        <p:txBody>
          <a:bodyPr lIns="90488" tIns="44450" rIns="90488" bIns="44450">
            <a:spAutoFit/>
          </a:bodyPr>
          <a:lstStyle/>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Organiza</a:t>
            </a:r>
            <a:r>
              <a:rPr lang="es-ES" sz="900" b="1"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Dirección General de Humanización.</a:t>
            </a:r>
            <a:endParaRPr lang="es-ES" sz="900" b="1" kern="0" dirty="0">
              <a:solidFill>
                <a:srgbClr val="FF66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Dirigido a: </a:t>
            </a:r>
            <a:r>
              <a:rPr lang="es-ES" altLang="es-ES" sz="900" dirty="0">
                <a:latin typeface="Arial" panose="020B0604020202020204" pitchFamily="34" charset="0"/>
                <a:cs typeface="Arial" panose="020B0604020202020204" pitchFamily="34" charset="0"/>
              </a:rPr>
              <a:t>Médicos de Familia, Pediatras y profesionales de la enfermería de Atención Primaria </a:t>
            </a:r>
            <a:endParaRPr lang="es-ES" altLang="es-ES" sz="900" b="1" kern="0" dirty="0">
              <a:solidFill>
                <a:srgbClr val="FF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endParaRPr lang="es-ES" sz="900" b="1" kern="0" dirty="0">
              <a:solidFill>
                <a:srgbClr val="3366FF"/>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Objetivos Generales: </a:t>
            </a:r>
            <a:r>
              <a:rPr lang="es-ES" sz="900" dirty="0"/>
              <a:t>Ofrecer a los profesionales de </a:t>
            </a:r>
            <a:r>
              <a:rPr lang="es-ES" sz="900" dirty="0"/>
              <a:t>Atención Primaria</a:t>
            </a:r>
            <a:r>
              <a:rPr lang="es-ES" sz="900" dirty="0"/>
              <a:t>, pediatras, médicos de familia, </a:t>
            </a:r>
            <a:r>
              <a:rPr lang="es-ES" sz="900" dirty="0"/>
              <a:t>enfermeras, </a:t>
            </a:r>
            <a:r>
              <a:rPr lang="es-ES" sz="900" kern="0" dirty="0">
                <a:solidFill>
                  <a:srgbClr val="000000"/>
                </a:solidFill>
                <a:latin typeface="Arial" panose="020B0604020202020204" pitchFamily="34" charset="0"/>
                <a:cs typeface="Arial" panose="020B0604020202020204" pitchFamily="34" charset="0"/>
              </a:rPr>
              <a:t>de la Consejería de </a:t>
            </a:r>
            <a:r>
              <a:rPr lang="es-ES" sz="900" kern="0" dirty="0">
                <a:solidFill>
                  <a:srgbClr val="000000"/>
                </a:solidFill>
                <a:latin typeface="Arial" panose="020B0604020202020204" pitchFamily="34" charset="0"/>
                <a:cs typeface="Arial" panose="020B0604020202020204" pitchFamily="34" charset="0"/>
              </a:rPr>
              <a:t>Sanidad</a:t>
            </a:r>
            <a:r>
              <a:rPr lang="es-ES" sz="900" dirty="0"/>
              <a:t> </a:t>
            </a:r>
            <a:r>
              <a:rPr lang="es-ES" sz="900" dirty="0"/>
              <a:t>conocimientos y recursos para </a:t>
            </a:r>
            <a:r>
              <a:rPr lang="es-ES" sz="900" dirty="0"/>
              <a:t>mejorar las habilidades en el diagnóstico precoz del </a:t>
            </a:r>
            <a:r>
              <a:rPr lang="es-ES" sz="900" dirty="0"/>
              <a:t>cáncer infantil y </a:t>
            </a:r>
            <a:r>
              <a:rPr lang="es-ES" sz="900" dirty="0"/>
              <a:t>adolescente y en la comunicación con </a:t>
            </a:r>
            <a:r>
              <a:rPr lang="es-ES" sz="900" dirty="0"/>
              <a:t>los diferentes miembros de la unidad </a:t>
            </a:r>
            <a:r>
              <a:rPr lang="es-ES" sz="900" dirty="0"/>
              <a:t>familiar</a:t>
            </a:r>
            <a:endParaRPr lang="es-ES" sz="900" b="1" kern="0" dirty="0">
              <a:solidFill>
                <a:srgbClr val="FF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Objetivos Específicos</a:t>
            </a:r>
            <a:r>
              <a:rPr lang="es-ES" sz="900" kern="0" dirty="0">
                <a:solidFill>
                  <a:srgbClr val="FF0000"/>
                </a:solidFill>
                <a:latin typeface="Arial" panose="020B0604020202020204" pitchFamily="34" charset="0"/>
                <a:cs typeface="Arial" panose="020B0604020202020204" pitchFamily="34" charset="0"/>
              </a:rPr>
              <a:t>:</a:t>
            </a:r>
            <a:endParaRPr lang="en-US" sz="900" dirty="0">
              <a:latin typeface="Arial" panose="020B0604020202020204" pitchFamily="34" charset="0"/>
              <a:cs typeface="Arial" panose="020B0604020202020204" pitchFamily="34" charset="0"/>
            </a:endParaRPr>
          </a:p>
          <a:p>
            <a:pPr>
              <a:defRPr/>
            </a:pPr>
            <a:r>
              <a:rPr lang="es-ES" sz="900" dirty="0"/>
              <a:t>1.     </a:t>
            </a:r>
            <a:r>
              <a:rPr lang="es-ES" sz="900" dirty="0"/>
              <a:t> Ofrecer  experiencias y  técnicas para abordar la  experiencia del cáncer infantil y  </a:t>
            </a:r>
          </a:p>
          <a:p>
            <a:pPr>
              <a:defRPr/>
            </a:pPr>
            <a:r>
              <a:rPr lang="es-ES" sz="900" dirty="0"/>
              <a:t> </a:t>
            </a:r>
            <a:r>
              <a:rPr lang="es-ES" sz="900" dirty="0"/>
              <a:t>        adolescente en el  ámbito de la Atención Primaria.</a:t>
            </a:r>
          </a:p>
          <a:p>
            <a:pPr>
              <a:defRPr/>
            </a:pPr>
            <a:r>
              <a:rPr lang="es-ES" sz="900" dirty="0"/>
              <a:t>2.      Mejorar la comunicación de los profesionales con la familia y  comprender los  </a:t>
            </a:r>
          </a:p>
          <a:p>
            <a:pPr>
              <a:defRPr/>
            </a:pPr>
            <a:r>
              <a:rPr lang="es-ES" sz="900" dirty="0"/>
              <a:t> </a:t>
            </a:r>
            <a:r>
              <a:rPr lang="es-ES" sz="900" dirty="0"/>
              <a:t>        cambios que se producen en la dinámica familiar. </a:t>
            </a:r>
          </a:p>
          <a:p>
            <a:pPr>
              <a:defRPr/>
            </a:pPr>
            <a:r>
              <a:rPr lang="es-ES" sz="900" dirty="0"/>
              <a:t>3.      Adquirir conocimientos y habilidades para el diagnóstico precoz de los cánceres </a:t>
            </a:r>
          </a:p>
          <a:p>
            <a:pPr>
              <a:defRPr/>
            </a:pPr>
            <a:r>
              <a:rPr lang="es-ES" sz="900" dirty="0"/>
              <a:t> </a:t>
            </a:r>
            <a:r>
              <a:rPr lang="es-ES" sz="900" dirty="0"/>
              <a:t>        más frecuentes en la infancia y la adolescencia.</a:t>
            </a:r>
          </a:p>
          <a:p>
            <a:pPr marL="228600" indent="-228600">
              <a:buFontTx/>
              <a:buAutoNum type="arabicPeriod" startAt="4"/>
              <a:defRPr/>
            </a:pPr>
            <a:r>
              <a:rPr lang="es-ES" sz="900" dirty="0"/>
              <a:t> Abordar los aspectos  médicos y éticos que implica el consejo genético.</a:t>
            </a:r>
          </a:p>
          <a:p>
            <a:pPr>
              <a:defRPr/>
            </a:pPr>
            <a:r>
              <a:rPr lang="es-ES" sz="900" dirty="0"/>
              <a:t>5.     Acercar la visión de los pacientes a los profesionales de atención primaria.</a:t>
            </a:r>
          </a:p>
          <a:p>
            <a:pPr>
              <a:defRPr/>
            </a:pPr>
            <a:r>
              <a:rPr lang="es-ES" sz="900" dirty="0">
                <a:solidFill>
                  <a:srgbClr val="00B050"/>
                </a:solidFill>
              </a:rPr>
              <a:t>   </a:t>
            </a:r>
            <a:endParaRPr lang="es-ES" sz="900" dirty="0">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Metodología:</a:t>
            </a:r>
            <a:r>
              <a:rPr lang="es-ES" altLang="es-ES" sz="900" dirty="0">
                <a:latin typeface="Arial" panose="020B0604020202020204" pitchFamily="34" charset="0"/>
                <a:cs typeface="Arial" panose="020B0604020202020204" pitchFamily="34" charset="0"/>
              </a:rPr>
              <a:t> </a:t>
            </a:r>
            <a:r>
              <a:rPr lang="es-ES" sz="900" dirty="0"/>
              <a:t>Participativa y de grupo, utilizando diferentes recursos expositivos, visuales y prácticos para resolver situaciones y adquirir los conocimientos necesarios</a:t>
            </a:r>
            <a:endParaRPr lang="es-ES" sz="900" dirty="0">
              <a:latin typeface="Arial" panose="020B0604020202020204" pitchFamily="34" charset="0"/>
              <a:cs typeface="Arial" panose="020B0604020202020204" pitchFamily="34" charset="0"/>
            </a:endParaRPr>
          </a:p>
          <a:p>
            <a:pPr algn="just" fontAlgn="auto">
              <a:spcBef>
                <a:spcPts val="0"/>
              </a:spcBef>
              <a:spcAft>
                <a:spcPts val="0"/>
              </a:spcAft>
              <a:defRPr/>
            </a:pPr>
            <a:r>
              <a:rPr lang="es-ES" altLang="es-ES" sz="900" dirty="0">
                <a:latin typeface="Arial" panose="020B0604020202020204" pitchFamily="34" charset="0"/>
                <a:cs typeface="Arial" panose="020B0604020202020204" pitchFamily="34" charset="0"/>
              </a:rPr>
              <a:t>.</a:t>
            </a:r>
            <a:endParaRPr lang="es-ES" sz="900" b="1" kern="0" dirty="0">
              <a:solidFill>
                <a:srgbClr val="FF0000"/>
              </a:solidFill>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Duración</a:t>
            </a:r>
            <a:r>
              <a:rPr lang="es-ES" sz="900" b="1" kern="0" dirty="0">
                <a:latin typeface="Arial" panose="020B0604020202020204" pitchFamily="34" charset="0"/>
                <a:cs typeface="Arial" panose="020B0604020202020204" pitchFamily="34" charset="0"/>
              </a:rPr>
              <a:t>: </a:t>
            </a:r>
            <a:r>
              <a:rPr lang="es-ES" sz="900" kern="0" dirty="0">
                <a:latin typeface="Arial" panose="020B0604020202020204" pitchFamily="34" charset="0"/>
                <a:cs typeface="Arial" panose="020B0604020202020204" pitchFamily="34" charset="0"/>
              </a:rPr>
              <a:t>4</a:t>
            </a:r>
            <a:r>
              <a:rPr lang="es-ES" sz="900"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horas  15 minutos.                                               </a:t>
            </a:r>
          </a:p>
          <a:p>
            <a:pPr algn="just" fontAlgn="auto">
              <a:spcBef>
                <a:spcPts val="0"/>
              </a:spcBef>
              <a:spcAft>
                <a:spcPts val="0"/>
              </a:spcAft>
              <a:defRPr/>
            </a:pPr>
            <a:endParaRPr lang="es-ES" sz="900" kern="0" dirty="0">
              <a:solidFill>
                <a:srgbClr val="000000"/>
              </a:solidFill>
              <a:latin typeface="Arial" panose="020B0604020202020204" pitchFamily="34" charset="0"/>
              <a:cs typeface="Arial" panose="020B0604020202020204" pitchFamily="34" charset="0"/>
            </a:endParaRPr>
          </a:p>
          <a:p>
            <a:pPr algn="just"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Número </a:t>
            </a:r>
            <a:r>
              <a:rPr lang="es-ES" sz="900" b="1" kern="0" dirty="0">
                <a:solidFill>
                  <a:srgbClr val="FF0000"/>
                </a:solidFill>
                <a:latin typeface="Arial" panose="020B0604020202020204" pitchFamily="34" charset="0"/>
                <a:cs typeface="Arial" panose="020B0604020202020204" pitchFamily="34" charset="0"/>
              </a:rPr>
              <a:t>de plazas</a:t>
            </a:r>
            <a:r>
              <a:rPr lang="es-ES" sz="900" b="1" kern="0" dirty="0">
                <a:solidFill>
                  <a:srgbClr val="FF0000"/>
                </a:solidFill>
                <a:latin typeface="Arial" panose="020B0604020202020204" pitchFamily="34" charset="0"/>
                <a:cs typeface="Arial" panose="020B0604020202020204" pitchFamily="34" charset="0"/>
              </a:rPr>
              <a:t>: </a:t>
            </a:r>
            <a:r>
              <a:rPr lang="es-ES" sz="900" kern="0" dirty="0">
                <a:latin typeface="Arial" panose="020B0604020202020204" pitchFamily="34" charset="0"/>
                <a:cs typeface="Arial" panose="020B0604020202020204" pitchFamily="34" charset="0"/>
              </a:rPr>
              <a:t>30</a:t>
            </a:r>
          </a:p>
          <a:p>
            <a:pPr algn="just" fontAlgn="auto">
              <a:spcBef>
                <a:spcPts val="0"/>
              </a:spcBef>
              <a:spcAft>
                <a:spcPts val="0"/>
              </a:spcAft>
              <a:defRPr/>
            </a:pPr>
            <a:endParaRPr lang="es-ES" sz="900" kern="0" dirty="0">
              <a:solidFill>
                <a:sysClr val="windowText" lastClr="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 sz="900" b="1" kern="0" dirty="0">
                <a:solidFill>
                  <a:srgbClr val="FF0000"/>
                </a:solidFill>
                <a:latin typeface="Arial" panose="020B0604020202020204" pitchFamily="34" charset="0"/>
                <a:cs typeface="Arial" panose="020B0604020202020204" pitchFamily="34" charset="0"/>
              </a:rPr>
              <a:t>Fechas y horarios: </a:t>
            </a:r>
            <a:r>
              <a:rPr lang="es-ES" sz="900" b="1" kern="0" dirty="0">
                <a:solidFill>
                  <a:srgbClr val="FF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Día 13 </a:t>
            </a:r>
            <a:r>
              <a:rPr lang="es-ES" sz="900" kern="0">
                <a:solidFill>
                  <a:srgbClr val="000000"/>
                </a:solidFill>
                <a:latin typeface="Arial" panose="020B0604020202020204" pitchFamily="34" charset="0"/>
                <a:cs typeface="Arial" panose="020B0604020202020204" pitchFamily="34" charset="0"/>
              </a:rPr>
              <a:t>de noviembre de </a:t>
            </a:r>
            <a:r>
              <a:rPr lang="es-ES" sz="900" kern="0" dirty="0">
                <a:solidFill>
                  <a:srgbClr val="000000"/>
                </a:solidFill>
                <a:latin typeface="Arial" panose="020B0604020202020204" pitchFamily="34" charset="0"/>
                <a:cs typeface="Arial" panose="020B0604020202020204" pitchFamily="34" charset="0"/>
              </a:rPr>
              <a:t>2019, </a:t>
            </a:r>
            <a:r>
              <a:rPr lang="es-ES" sz="900" kern="0">
                <a:solidFill>
                  <a:srgbClr val="000000"/>
                </a:solidFill>
                <a:latin typeface="Arial" panose="020B0604020202020204" pitchFamily="34" charset="0"/>
                <a:cs typeface="Arial" panose="020B0604020202020204" pitchFamily="34" charset="0"/>
              </a:rPr>
              <a:t>de 16:00 a 20:00 </a:t>
            </a:r>
            <a:r>
              <a:rPr lang="es-ES" sz="900" kern="0" dirty="0">
                <a:solidFill>
                  <a:srgbClr val="000000"/>
                </a:solidFill>
                <a:latin typeface="Arial" panose="020B0604020202020204" pitchFamily="34" charset="0"/>
                <a:cs typeface="Arial" panose="020B0604020202020204" pitchFamily="34" charset="0"/>
              </a:rPr>
              <a:t>horas</a:t>
            </a:r>
            <a:r>
              <a:rPr lang="es-ES" sz="900" kern="0" dirty="0">
                <a:solidFill>
                  <a:srgbClr val="000000"/>
                </a:solidFill>
                <a:latin typeface="Arial" panose="020B0604020202020204" pitchFamily="34" charset="0"/>
                <a:cs typeface="Arial" panose="020B0604020202020204" pitchFamily="34" charset="0"/>
              </a:rPr>
              <a:t>.</a:t>
            </a:r>
          </a:p>
          <a:p>
            <a:pPr algn="just">
              <a:defRPr/>
            </a:pPr>
            <a:endParaRPr lang="es-ES" sz="900" kern="0" dirty="0">
              <a:solidFill>
                <a:sysClr val="windowText" lastClr="000000"/>
              </a:solidFill>
              <a:latin typeface="Arial" panose="020B0604020202020204" pitchFamily="34" charset="0"/>
              <a:cs typeface="Arial" panose="020B0604020202020204" pitchFamily="34" charset="0"/>
            </a:endParaRPr>
          </a:p>
          <a:p>
            <a:pPr algn="just">
              <a:defRPr/>
            </a:pPr>
            <a:r>
              <a:rPr lang="es-ES" sz="900" b="1" kern="0" dirty="0">
                <a:solidFill>
                  <a:srgbClr val="FF0000"/>
                </a:solidFill>
                <a:latin typeface="Arial" panose="020B0604020202020204" pitchFamily="34" charset="0"/>
                <a:cs typeface="Arial" panose="020B0604020202020204" pitchFamily="34" charset="0"/>
              </a:rPr>
              <a:t>Lugar </a:t>
            </a:r>
            <a:r>
              <a:rPr lang="es-ES" sz="900" b="1" kern="0" dirty="0">
                <a:solidFill>
                  <a:srgbClr val="FF0000"/>
                </a:solidFill>
                <a:latin typeface="Arial" panose="020B0604020202020204" pitchFamily="34" charset="0"/>
                <a:cs typeface="Arial" panose="020B0604020202020204" pitchFamily="34" charset="0"/>
              </a:rPr>
              <a:t>de celebración:  </a:t>
            </a:r>
            <a:r>
              <a:rPr lang="es-ES" altLang="es-ES" sz="900" kern="0" dirty="0">
                <a:solidFill>
                  <a:srgbClr val="000000"/>
                </a:solidFill>
                <a:latin typeface="Arial" panose="020B0604020202020204" pitchFamily="34" charset="0"/>
                <a:cs typeface="Arial" panose="020B0604020202020204" pitchFamily="34" charset="0"/>
              </a:rPr>
              <a:t>Centro de Salud </a:t>
            </a:r>
            <a:r>
              <a:rPr lang="es-ES" altLang="es-ES" sz="900" kern="0" dirty="0" err="1">
                <a:solidFill>
                  <a:srgbClr val="000000"/>
                </a:solidFill>
                <a:latin typeface="Arial" panose="020B0604020202020204" pitchFamily="34" charset="0"/>
                <a:cs typeface="Arial" panose="020B0604020202020204" pitchFamily="34" charset="0"/>
              </a:rPr>
              <a:t>Daroca</a:t>
            </a:r>
            <a:r>
              <a:rPr lang="es-ES" altLang="es-ES" sz="900" kern="0" dirty="0">
                <a:solidFill>
                  <a:srgbClr val="000000"/>
                </a:solidFill>
                <a:latin typeface="Arial" panose="020B0604020202020204" pitchFamily="34" charset="0"/>
                <a:cs typeface="Arial" panose="020B0604020202020204" pitchFamily="34" charset="0"/>
              </a:rPr>
              <a:t>. </a:t>
            </a:r>
            <a:r>
              <a:rPr lang="es-ES" altLang="es-ES" sz="900" kern="0" dirty="0">
                <a:solidFill>
                  <a:srgbClr val="000000"/>
                </a:solidFill>
                <a:latin typeface="Arial" panose="020B0604020202020204" pitchFamily="34" charset="0"/>
                <a:cs typeface="Arial" panose="020B0604020202020204" pitchFamily="34" charset="0"/>
              </a:rPr>
              <a:t> </a:t>
            </a:r>
            <a:r>
              <a:rPr lang="es-ES" sz="900" kern="0" dirty="0">
                <a:solidFill>
                  <a:srgbClr val="000000"/>
                </a:solidFill>
                <a:latin typeface="Arial" panose="020B0604020202020204" pitchFamily="34" charset="0"/>
                <a:cs typeface="Arial" panose="020B0604020202020204" pitchFamily="34" charset="0"/>
              </a:rPr>
              <a:t>Avenida </a:t>
            </a:r>
            <a:r>
              <a:rPr lang="es-ES" sz="900" kern="0" dirty="0">
                <a:solidFill>
                  <a:srgbClr val="000000"/>
                </a:solidFill>
                <a:latin typeface="Arial" panose="020B0604020202020204" pitchFamily="34" charset="0"/>
                <a:cs typeface="Arial" panose="020B0604020202020204" pitchFamily="34" charset="0"/>
              </a:rPr>
              <a:t>de </a:t>
            </a:r>
            <a:r>
              <a:rPr lang="es-ES" sz="900" kern="0" dirty="0" err="1">
                <a:solidFill>
                  <a:srgbClr val="000000"/>
                </a:solidFill>
                <a:latin typeface="Arial" panose="020B0604020202020204" pitchFamily="34" charset="0"/>
                <a:cs typeface="Arial" panose="020B0604020202020204" pitchFamily="34" charset="0"/>
              </a:rPr>
              <a:t>Daroca</a:t>
            </a:r>
            <a:r>
              <a:rPr lang="es-ES" sz="900" kern="0" dirty="0">
                <a:solidFill>
                  <a:srgbClr val="000000"/>
                </a:solidFill>
                <a:latin typeface="Arial" panose="020B0604020202020204" pitchFamily="34" charset="0"/>
                <a:cs typeface="Arial" panose="020B0604020202020204" pitchFamily="34" charset="0"/>
              </a:rPr>
              <a:t>, 4, </a:t>
            </a:r>
            <a:endParaRPr lang="es-ES" sz="900" kern="0" dirty="0">
              <a:solidFill>
                <a:srgbClr val="000000"/>
              </a:solidFill>
              <a:latin typeface="Arial" panose="020B0604020202020204" pitchFamily="34" charset="0"/>
              <a:cs typeface="Arial" panose="020B0604020202020204" pitchFamily="34" charset="0"/>
            </a:endParaRPr>
          </a:p>
          <a:p>
            <a:pPr algn="just">
              <a:defRPr/>
            </a:pPr>
            <a:r>
              <a:rPr lang="es-ES" sz="900" kern="0" dirty="0">
                <a:solidFill>
                  <a:srgbClr val="000000"/>
                </a:solidFill>
                <a:latin typeface="Arial" panose="020B0604020202020204" pitchFamily="34" charset="0"/>
                <a:cs typeface="Arial" panose="020B0604020202020204" pitchFamily="34" charset="0"/>
              </a:rPr>
              <a:t>28017 </a:t>
            </a:r>
            <a:r>
              <a:rPr lang="es-ES" sz="900" kern="0" dirty="0">
                <a:solidFill>
                  <a:srgbClr val="000000"/>
                </a:solidFill>
                <a:latin typeface="Arial" panose="020B0604020202020204" pitchFamily="34" charset="0"/>
                <a:cs typeface="Arial" panose="020B0604020202020204" pitchFamily="34" charset="0"/>
              </a:rPr>
              <a:t>Madrid</a:t>
            </a:r>
            <a:endParaRPr lang="es-ES" altLang="es-ES" sz="900" kern="0" dirty="0">
              <a:solidFill>
                <a:srgbClr val="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endParaRPr lang="es-ES" sz="900" kern="0" dirty="0">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Coordinación:</a:t>
            </a:r>
          </a:p>
          <a:p>
            <a:pPr algn="just" defTabSz="762000" fontAlgn="auto">
              <a:spcBef>
                <a:spcPts val="0"/>
              </a:spcBef>
              <a:spcAft>
                <a:spcPts val="0"/>
              </a:spcAft>
              <a:defRPr/>
            </a:pPr>
            <a:r>
              <a:rPr lang="es-ES_tradnl" sz="900" kern="0" dirty="0">
                <a:solidFill>
                  <a:srgbClr val="000000"/>
                </a:solidFill>
                <a:latin typeface="Arial" panose="020B0604020202020204" pitchFamily="34" charset="0"/>
                <a:cs typeface="Arial" panose="020B0604020202020204" pitchFamily="34" charset="0"/>
              </a:rPr>
              <a:t>Berta </a:t>
            </a:r>
            <a:r>
              <a:rPr lang="es-ES_tradnl" sz="900" kern="0" dirty="0">
                <a:solidFill>
                  <a:srgbClr val="000000"/>
                </a:solidFill>
                <a:latin typeface="Arial" panose="020B0604020202020204" pitchFamily="34" charset="0"/>
                <a:cs typeface="Arial" panose="020B0604020202020204" pitchFamily="34" charset="0"/>
              </a:rPr>
              <a:t>González Martínez. Médico Adjunto. Servicio de Pediatría Hospital la </a:t>
            </a:r>
            <a:r>
              <a:rPr lang="es-ES_tradnl" sz="900" kern="0" dirty="0">
                <a:solidFill>
                  <a:srgbClr val="000000"/>
                </a:solidFill>
                <a:latin typeface="Arial" panose="020B0604020202020204" pitchFamily="34" charset="0"/>
                <a:cs typeface="Arial" panose="020B0604020202020204" pitchFamily="34" charset="0"/>
              </a:rPr>
              <a:t>Paz.</a:t>
            </a:r>
          </a:p>
          <a:p>
            <a:pPr algn="just" defTabSz="762000" fontAlgn="auto">
              <a:spcBef>
                <a:spcPts val="0"/>
              </a:spcBef>
              <a:spcAft>
                <a:spcPts val="0"/>
              </a:spcAft>
              <a:defRPr/>
            </a:pPr>
            <a:r>
              <a:rPr lang="es-ES" sz="900" kern="0" dirty="0">
                <a:solidFill>
                  <a:srgbClr val="000000"/>
                </a:solidFill>
                <a:latin typeface="Arial" panose="020B0604020202020204" pitchFamily="34" charset="0"/>
                <a:cs typeface="Arial" panose="020B0604020202020204" pitchFamily="34" charset="0"/>
              </a:rPr>
              <a:t>Teresa González Herradas..- Presidenta ASION (Asociación Infantil Oncológica de Madrid</a:t>
            </a:r>
            <a:r>
              <a:rPr lang="es-ES" sz="900" kern="0" dirty="0">
                <a:solidFill>
                  <a:srgbClr val="000000"/>
                </a:solidFill>
                <a:latin typeface="Arial" panose="020B0604020202020204" pitchFamily="34" charset="0"/>
                <a:cs typeface="Arial" panose="020B0604020202020204" pitchFamily="34" charset="0"/>
              </a:rPr>
              <a:t>)</a:t>
            </a:r>
            <a:endParaRPr lang="es-ES_tradnl" sz="900" kern="0" dirty="0">
              <a:solidFill>
                <a:srgbClr val="000000"/>
              </a:solidFill>
              <a:latin typeface="Arial" panose="020B0604020202020204" pitchFamily="34" charset="0"/>
              <a:cs typeface="Arial" panose="020B0604020202020204" pitchFamily="34" charset="0"/>
            </a:endParaRPr>
          </a:p>
          <a:p>
            <a:pPr algn="just" defTabSz="762000" fontAlgn="auto">
              <a:spcBef>
                <a:spcPts val="0"/>
              </a:spcBef>
              <a:spcAft>
                <a:spcPts val="0"/>
              </a:spcAft>
              <a:defRPr/>
            </a:pPr>
            <a:r>
              <a:rPr lang="es-ES_tradnl" sz="900" kern="0" dirty="0">
                <a:solidFill>
                  <a:srgbClr val="000000"/>
                </a:solidFill>
                <a:latin typeface="Arial" panose="020B0604020202020204" pitchFamily="34" charset="0"/>
                <a:cs typeface="Arial" panose="020B0604020202020204" pitchFamily="34" charset="0"/>
              </a:rPr>
              <a:t>Pilar </a:t>
            </a:r>
            <a:r>
              <a:rPr lang="es-ES_tradnl" sz="900" kern="0" dirty="0" err="1">
                <a:solidFill>
                  <a:srgbClr val="000000"/>
                </a:solidFill>
                <a:latin typeface="Arial" panose="020B0604020202020204" pitchFamily="34" charset="0"/>
                <a:cs typeface="Arial" panose="020B0604020202020204" pitchFamily="34" charset="0"/>
              </a:rPr>
              <a:t>Seradilla</a:t>
            </a:r>
            <a:r>
              <a:rPr lang="es-ES_tradnl" sz="900" kern="0" dirty="0">
                <a:solidFill>
                  <a:srgbClr val="000000"/>
                </a:solidFill>
                <a:latin typeface="Arial" panose="020B0604020202020204" pitchFamily="34" charset="0"/>
                <a:cs typeface="Arial" panose="020B0604020202020204" pitchFamily="34" charset="0"/>
              </a:rPr>
              <a:t> Corchero.- Responsable de Formación de la Subdirección General de Información y Atención al Paciente</a:t>
            </a:r>
            <a:r>
              <a:rPr lang="es-ES" sz="900" kern="0" dirty="0">
                <a:latin typeface="Arial" panose="020B0604020202020204" pitchFamily="34" charset="0"/>
                <a:cs typeface="Arial" panose="020B0604020202020204" pitchFamily="34" charset="0"/>
              </a:rPr>
              <a:t>.</a:t>
            </a:r>
            <a:endParaRPr lang="es-ES_tradnl" sz="900" kern="0" dirty="0">
              <a:latin typeface="Arial" panose="020B0604020202020204" pitchFamily="34" charset="0"/>
              <a:cs typeface="Arial" panose="020B0604020202020204" pitchFamily="34" charset="0"/>
            </a:endParaRPr>
          </a:p>
        </p:txBody>
      </p:sp>
      <p:sp>
        <p:nvSpPr>
          <p:cNvPr id="15" name="Rectangle 147"/>
          <p:cNvSpPr>
            <a:spLocks noChangeArrowheads="1"/>
          </p:cNvSpPr>
          <p:nvPr/>
        </p:nvSpPr>
        <p:spPr bwMode="auto">
          <a:xfrm>
            <a:off x="4859338" y="849313"/>
            <a:ext cx="4011612" cy="4983162"/>
          </a:xfrm>
          <a:prstGeom prst="rect">
            <a:avLst/>
          </a:prstGeom>
          <a:noFill/>
          <a:ln w="9525">
            <a:noFill/>
            <a:miter lim="800000"/>
            <a:headEnd/>
            <a:tailEnd/>
          </a:ln>
        </p:spPr>
        <p:txBody>
          <a:bodyPr lIns="90488" tIns="44450" rIns="90488" bIns="44450">
            <a:spAutoFit/>
          </a:bodyPr>
          <a:lstStyle/>
          <a:p>
            <a:pPr marL="88900" indent="-88900"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Programa</a:t>
            </a:r>
            <a:r>
              <a:rPr lang="es-ES_tradnl" sz="900" b="1" kern="0" dirty="0">
                <a:solidFill>
                  <a:srgbClr val="FF0000"/>
                </a:solidFill>
                <a:latin typeface="Arial" panose="020B0604020202020204" pitchFamily="34" charset="0"/>
                <a:cs typeface="Arial" panose="020B0604020202020204" pitchFamily="34" charset="0"/>
              </a:rPr>
              <a:t>:</a:t>
            </a:r>
          </a:p>
          <a:p>
            <a:pPr marL="88900" indent="-88900" algn="just" defTabSz="762000" fontAlgn="auto">
              <a:spcBef>
                <a:spcPts val="0"/>
              </a:spcBef>
              <a:spcAft>
                <a:spcPts val="0"/>
              </a:spcAft>
              <a:defRPr/>
            </a:pPr>
            <a:endParaRPr lang="es-ES_tradnl" sz="900" kern="0" dirty="0">
              <a:latin typeface="Arial" panose="020B0604020202020204" pitchFamily="34" charset="0"/>
              <a:cs typeface="Arial" panose="020B0604020202020204" pitchFamily="34" charset="0"/>
            </a:endParaRPr>
          </a:p>
          <a:p>
            <a:pPr marL="88900" indent="-88900" algn="just" defTabSz="762000" fontAlgn="auto">
              <a:spcBef>
                <a:spcPts val="0"/>
              </a:spcBef>
              <a:spcAft>
                <a:spcPts val="0"/>
              </a:spcAft>
              <a:defRPr/>
            </a:pPr>
            <a:r>
              <a:rPr lang="es-ES_tradnl" sz="900" u="sng" kern="0" dirty="0">
                <a:latin typeface="Arial" panose="020B0604020202020204" pitchFamily="34" charset="0"/>
                <a:cs typeface="Arial" panose="020B0604020202020204" pitchFamily="34" charset="0"/>
              </a:rPr>
              <a:t>BLOQUE I:</a:t>
            </a:r>
          </a:p>
          <a:p>
            <a:pPr marL="88900" indent="-88900" algn="just" defTabSz="762000" fontAlgn="auto">
              <a:spcBef>
                <a:spcPts val="0"/>
              </a:spcBef>
              <a:spcAft>
                <a:spcPts val="0"/>
              </a:spcAft>
              <a:defRPr/>
            </a:pPr>
            <a:endParaRPr lang="es-ES_tradnl" sz="900" b="1" u="sng" kern="0" dirty="0">
              <a:solidFill>
                <a:srgbClr val="FF0000"/>
              </a:solidFill>
              <a:latin typeface="Arial" panose="020B0604020202020204" pitchFamily="34" charset="0"/>
              <a:cs typeface="Arial" panose="020B0604020202020204" pitchFamily="34" charset="0"/>
            </a:endParaRPr>
          </a:p>
          <a:p>
            <a:pPr>
              <a:defRPr/>
            </a:pPr>
            <a:r>
              <a:rPr lang="es-ES" sz="900" dirty="0"/>
              <a:t>    COMUNICACIÓN Y DINÁMICA FAMILIAR</a:t>
            </a:r>
          </a:p>
          <a:p>
            <a:pPr>
              <a:defRPr/>
            </a:pPr>
            <a:endParaRPr lang="es-ES" sz="900" dirty="0"/>
          </a:p>
          <a:p>
            <a:pPr>
              <a:defRPr/>
            </a:pPr>
            <a:r>
              <a:rPr lang="es-ES" sz="900" u="sng" dirty="0"/>
              <a:t>BLOQUE II:</a:t>
            </a:r>
          </a:p>
          <a:p>
            <a:pPr>
              <a:defRPr/>
            </a:pPr>
            <a:endParaRPr lang="es-ES" sz="900" dirty="0"/>
          </a:p>
          <a:p>
            <a:pPr>
              <a:defRPr/>
            </a:pPr>
            <a:r>
              <a:rPr lang="es-ES" sz="900" dirty="0"/>
              <a:t>    TALLER PRÁCTICO SOBRE DETECCIÓN PRECOZ</a:t>
            </a:r>
          </a:p>
          <a:p>
            <a:pPr>
              <a:defRPr/>
            </a:pPr>
            <a:endParaRPr lang="es-ES" sz="900" dirty="0"/>
          </a:p>
          <a:p>
            <a:pPr>
              <a:defRPr/>
            </a:pPr>
            <a:r>
              <a:rPr lang="es-ES" sz="900" u="sng" dirty="0"/>
              <a:t>BLOQUE III:</a:t>
            </a:r>
          </a:p>
          <a:p>
            <a:pPr>
              <a:defRPr/>
            </a:pPr>
            <a:r>
              <a:rPr lang="es-ES" sz="900" dirty="0"/>
              <a:t> </a:t>
            </a:r>
            <a:r>
              <a:rPr lang="es-ES" sz="900" dirty="0"/>
              <a:t>   </a:t>
            </a:r>
          </a:p>
          <a:p>
            <a:pPr>
              <a:defRPr/>
            </a:pPr>
            <a:r>
              <a:rPr lang="es-ES" sz="900" dirty="0"/>
              <a:t> CÁNCER FAMILIAR  Y CONSEJO  GENÉTICO </a:t>
            </a:r>
          </a:p>
          <a:p>
            <a:pPr>
              <a:defRPr/>
            </a:pPr>
            <a:r>
              <a:rPr lang="es-ES" sz="900" dirty="0"/>
              <a:t>                Patologías oncológicas familiares. Consejo genético </a:t>
            </a:r>
            <a:r>
              <a:rPr lang="es-ES" sz="900" dirty="0"/>
              <a:t>	</a:t>
            </a:r>
            <a:endParaRPr lang="es-ES" sz="900" dirty="0"/>
          </a:p>
          <a:p>
            <a:pPr>
              <a:defRPr/>
            </a:pPr>
            <a:r>
              <a:rPr lang="es-ES" sz="900" dirty="0"/>
              <a:t> </a:t>
            </a:r>
            <a:r>
              <a:rPr lang="es-ES" sz="900" dirty="0"/>
              <a:t>               Aspectos éticos del consejo genético en menores.  </a:t>
            </a:r>
          </a:p>
          <a:p>
            <a:pPr marL="171450" indent="-171450">
              <a:buFont typeface="Arial" panose="020B0604020202020204" pitchFamily="34" charset="0"/>
              <a:buChar char="•"/>
              <a:defRPr/>
            </a:pPr>
            <a:endParaRPr lang="es-ES" sz="900" dirty="0"/>
          </a:p>
          <a:p>
            <a:pPr marL="171450" indent="-171450">
              <a:buFont typeface="Arial" panose="020B0604020202020204" pitchFamily="34" charset="0"/>
              <a:buChar char="•"/>
              <a:defRPr/>
            </a:pPr>
            <a:endParaRPr lang="es-ES" sz="900" dirty="0"/>
          </a:p>
          <a:p>
            <a:pPr algn="just" defTabSz="762000" fontAlgn="auto">
              <a:spcBef>
                <a:spcPts val="0"/>
              </a:spcBef>
              <a:spcAft>
                <a:spcPts val="0"/>
              </a:spcAft>
              <a:defRPr/>
            </a:pPr>
            <a:r>
              <a:rPr lang="es-ES_tradnl" sz="900" b="1" kern="0" dirty="0">
                <a:solidFill>
                  <a:srgbClr val="FF0000"/>
                </a:solidFill>
                <a:latin typeface="Arial" panose="020B0604020202020204" pitchFamily="34" charset="0"/>
                <a:cs typeface="Arial" panose="020B0604020202020204" pitchFamily="34" charset="0"/>
              </a:rPr>
              <a:t>Profesorado:</a:t>
            </a:r>
          </a:p>
          <a:p>
            <a:pPr algn="just">
              <a:spcAft>
                <a:spcPts val="0"/>
              </a:spcAft>
              <a:defRPr/>
            </a:pPr>
            <a:r>
              <a:rPr lang="es-ES" sz="900" b="1" dirty="0">
                <a:latin typeface="Arial" panose="020B0604020202020204" pitchFamily="34" charset="0"/>
                <a:ea typeface="Cambria Math" panose="02040503050406030204" pitchFamily="18" charset="0"/>
                <a:cs typeface="Arial" panose="020B0604020202020204" pitchFamily="34" charset="0"/>
              </a:rPr>
              <a:t>Dña. Verónica Eslava </a:t>
            </a:r>
            <a:r>
              <a:rPr lang="es-ES" sz="900" b="1" dirty="0" err="1">
                <a:latin typeface="Arial" panose="020B0604020202020204" pitchFamily="34" charset="0"/>
                <a:ea typeface="Cambria Math" panose="02040503050406030204" pitchFamily="18" charset="0"/>
                <a:cs typeface="Arial" panose="020B0604020202020204" pitchFamily="34" charset="0"/>
              </a:rPr>
              <a:t>Abucha</a:t>
            </a:r>
            <a:r>
              <a:rPr lang="es-ES" sz="900" b="1" dirty="0">
                <a:latin typeface="Arial" panose="020B0604020202020204" pitchFamily="34" charset="0"/>
                <a:ea typeface="Cambria Math" panose="02040503050406030204" pitchFamily="18" charset="0"/>
                <a:cs typeface="Arial" panose="020B0604020202020204" pitchFamily="34" charset="0"/>
              </a:rPr>
              <a:t>. </a:t>
            </a:r>
            <a:r>
              <a:rPr lang="es-ES" sz="900" dirty="0">
                <a:latin typeface="Arial" panose="020B0604020202020204" pitchFamily="34" charset="0"/>
                <a:cs typeface="Arial" panose="020B0604020202020204" pitchFamily="34" charset="0"/>
              </a:rPr>
              <a:t>Psicóloga clínica Departamento de psicología ASION.</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Dra</a:t>
            </a:r>
            <a:r>
              <a:rPr lang="es-ES" sz="900" b="1" dirty="0">
                <a:latin typeface="Arial" panose="020B0604020202020204" pitchFamily="34" charset="0"/>
                <a:cs typeface="Arial" panose="020B0604020202020204" pitchFamily="34" charset="0"/>
              </a:rPr>
              <a:t>. Berta </a:t>
            </a:r>
            <a:r>
              <a:rPr lang="es-ES" sz="900" b="1" dirty="0">
                <a:latin typeface="Arial" panose="020B0604020202020204" pitchFamily="34" charset="0"/>
                <a:cs typeface="Arial" panose="020B0604020202020204" pitchFamily="34" charset="0"/>
              </a:rPr>
              <a:t>González Martínez</a:t>
            </a:r>
            <a:r>
              <a:rPr lang="es-ES" sz="900" dirty="0">
                <a:latin typeface="Arial" panose="020B0604020202020204" pitchFamily="34" charset="0"/>
                <a:cs typeface="Arial" panose="020B0604020202020204" pitchFamily="34" charset="0"/>
              </a:rPr>
              <a:t> Unidad de </a:t>
            </a:r>
            <a:r>
              <a:rPr lang="es-ES" sz="900" dirty="0" err="1">
                <a:latin typeface="Arial" panose="020B0604020202020204" pitchFamily="34" charset="0"/>
                <a:cs typeface="Arial" panose="020B0604020202020204" pitchFamily="34" charset="0"/>
              </a:rPr>
              <a:t>Hemato</a:t>
            </a:r>
            <a:r>
              <a:rPr lang="es-ES" sz="900" dirty="0">
                <a:latin typeface="Arial" panose="020B0604020202020204" pitchFamily="34" charset="0"/>
                <a:cs typeface="Arial" panose="020B0604020202020204" pitchFamily="34" charset="0"/>
              </a:rPr>
              <a:t>-Oncología infantil. Hospital Infantil Universitario La Paz.</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David Bueno </a:t>
            </a:r>
            <a:r>
              <a:rPr lang="es-ES" sz="900" b="1" dirty="0">
                <a:latin typeface="Arial" panose="020B0604020202020204" pitchFamily="34" charset="0"/>
                <a:cs typeface="Arial" panose="020B0604020202020204" pitchFamily="34" charset="0"/>
              </a:rPr>
              <a:t>Sánchez </a:t>
            </a:r>
            <a:r>
              <a:rPr lang="es-ES" sz="900" dirty="0">
                <a:latin typeface="Arial" panose="020B0604020202020204" pitchFamily="34" charset="0"/>
                <a:cs typeface="Arial" panose="020B0604020202020204" pitchFamily="34" charset="0"/>
              </a:rPr>
              <a:t>Unidad de </a:t>
            </a:r>
            <a:r>
              <a:rPr lang="es-ES" sz="900" dirty="0" err="1">
                <a:latin typeface="Arial" panose="020B0604020202020204" pitchFamily="34" charset="0"/>
                <a:cs typeface="Arial" panose="020B0604020202020204" pitchFamily="34" charset="0"/>
              </a:rPr>
              <a:t>Hemato</a:t>
            </a:r>
            <a:r>
              <a:rPr lang="es-ES" sz="900" dirty="0">
                <a:latin typeface="Arial" panose="020B0604020202020204" pitchFamily="34" charset="0"/>
                <a:cs typeface="Arial" panose="020B0604020202020204" pitchFamily="34" charset="0"/>
              </a:rPr>
              <a:t>-Oncología infantil  Hospital Infantil Universitario La </a:t>
            </a:r>
            <a:r>
              <a:rPr lang="es-ES" sz="900" dirty="0">
                <a:latin typeface="Arial" panose="020B0604020202020204" pitchFamily="34" charset="0"/>
                <a:cs typeface="Arial" panose="020B0604020202020204" pitchFamily="34" charset="0"/>
              </a:rPr>
              <a:t>Paz.</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Jose Luis Vivanco </a:t>
            </a:r>
            <a:r>
              <a:rPr lang="es-ES" sz="900" b="1" dirty="0">
                <a:latin typeface="Arial" panose="020B0604020202020204" pitchFamily="34" charset="0"/>
                <a:cs typeface="Arial" panose="020B0604020202020204" pitchFamily="34" charset="0"/>
              </a:rPr>
              <a:t>Martínez </a:t>
            </a:r>
            <a:r>
              <a:rPr lang="es-ES" sz="900" dirty="0">
                <a:latin typeface="Arial" panose="020B0604020202020204" pitchFamily="34" charset="0"/>
                <a:cs typeface="Arial" panose="020B0604020202020204" pitchFamily="34" charset="0"/>
              </a:rPr>
              <a:t>Jefe de Servicio de la Unidad Oncohematología Pediátrica   </a:t>
            </a:r>
            <a:r>
              <a:rPr lang="es-ES" sz="900" dirty="0">
                <a:latin typeface="Arial" panose="020B0604020202020204" pitchFamily="34" charset="0"/>
                <a:cs typeface="Arial" panose="020B0604020202020204" pitchFamily="34" charset="0"/>
              </a:rPr>
              <a:t>Hospital </a:t>
            </a:r>
            <a:r>
              <a:rPr lang="es-ES" sz="900" dirty="0">
                <a:latin typeface="Arial" panose="020B0604020202020204" pitchFamily="34" charset="0"/>
                <a:cs typeface="Arial" panose="020B0604020202020204" pitchFamily="34" charset="0"/>
              </a:rPr>
              <a:t>Universitario 12 de </a:t>
            </a:r>
            <a:r>
              <a:rPr lang="es-ES" sz="900" dirty="0">
                <a:latin typeface="Arial" panose="020B0604020202020204" pitchFamily="34" charset="0"/>
                <a:cs typeface="Arial" panose="020B0604020202020204" pitchFamily="34" charset="0"/>
              </a:rPr>
              <a:t>Octubre.</a:t>
            </a:r>
          </a:p>
          <a:p>
            <a:pPr algn="just">
              <a:spcAft>
                <a:spcPts val="0"/>
              </a:spcAft>
              <a:defRPr/>
            </a:pPr>
            <a:endParaRPr lang="es-ES" sz="300" dirty="0">
              <a:solidFill>
                <a:srgbClr val="00B050"/>
              </a:solidFill>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 Ignacio Revuelta </a:t>
            </a:r>
            <a:r>
              <a:rPr lang="es-ES" sz="900" dirty="0">
                <a:latin typeface="Arial" panose="020B0604020202020204" pitchFamily="34" charset="0"/>
                <a:cs typeface="Arial" panose="020B0604020202020204" pitchFamily="34" charset="0"/>
              </a:rPr>
              <a:t>. Médico de familia. Centro de salud Rafael Alberti. </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a:latin typeface="Arial" panose="020B0604020202020204" pitchFamily="34" charset="0"/>
                <a:cs typeface="Arial" panose="020B0604020202020204" pitchFamily="34" charset="0"/>
              </a:rPr>
              <a:t>Dra. María Aparicio Rodrigo</a:t>
            </a:r>
            <a:r>
              <a:rPr lang="es-ES" sz="900" dirty="0">
                <a:latin typeface="Arial" panose="020B0604020202020204" pitchFamily="34" charset="0"/>
                <a:cs typeface="Arial" panose="020B0604020202020204" pitchFamily="34" charset="0"/>
              </a:rPr>
              <a:t>. Médico  Pediatra del CS Entrevías.</a:t>
            </a:r>
          </a:p>
          <a:p>
            <a:pPr algn="just">
              <a:spcAft>
                <a:spcPts val="0"/>
              </a:spcAft>
              <a:defRPr/>
            </a:pPr>
            <a:endParaRPr lang="es-ES" sz="300" dirty="0">
              <a:latin typeface="Arial" panose="020B0604020202020204" pitchFamily="34" charset="0"/>
              <a:cs typeface="Arial" panose="020B0604020202020204" pitchFamily="34" charset="0"/>
            </a:endParaRPr>
          </a:p>
          <a:p>
            <a:pPr algn="just">
              <a:spcAft>
                <a:spcPts val="0"/>
              </a:spcAft>
              <a:defRPr/>
            </a:pPr>
            <a:r>
              <a:rPr lang="es-ES" sz="900" b="1" dirty="0" err="1"/>
              <a:t>Dra</a:t>
            </a:r>
            <a:r>
              <a:rPr lang="es-ES" sz="900" b="1" dirty="0"/>
              <a:t> Vanesa Pérez Alonso</a:t>
            </a:r>
            <a:r>
              <a:rPr lang="es-ES" sz="900" dirty="0"/>
              <a:t>, </a:t>
            </a:r>
            <a:r>
              <a:rPr lang="es-ES" sz="900" dirty="0" err="1"/>
              <a:t>Hematooncóloga</a:t>
            </a:r>
            <a:r>
              <a:rPr lang="es-ES" sz="900" dirty="0"/>
              <a:t> Pediátrica. Miembro de la Unidad de Cáncer familiar Hospital Universitario 12 de Octubre.</a:t>
            </a:r>
          </a:p>
          <a:p>
            <a:pPr algn="just">
              <a:spcAft>
                <a:spcPts val="0"/>
              </a:spcAft>
              <a:defRPr/>
            </a:pPr>
            <a:endParaRPr lang="es-ES" sz="300" dirty="0"/>
          </a:p>
          <a:p>
            <a:pPr algn="just">
              <a:spcAft>
                <a:spcPts val="0"/>
              </a:spcAft>
              <a:defRPr/>
            </a:pPr>
            <a:r>
              <a:rPr lang="es-ES" sz="900" b="1" dirty="0">
                <a:latin typeface="Arial" panose="020B0604020202020204" pitchFamily="34" charset="0"/>
                <a:cs typeface="Arial" panose="020B0604020202020204" pitchFamily="34" charset="0"/>
              </a:rPr>
              <a:t>Dra. María García-Onieva </a:t>
            </a:r>
            <a:r>
              <a:rPr lang="es-ES" sz="900" b="1" dirty="0" err="1">
                <a:latin typeface="Arial" panose="020B0604020202020204" pitchFamily="34" charset="0"/>
                <a:cs typeface="Arial" panose="020B0604020202020204" pitchFamily="34" charset="0"/>
              </a:rPr>
              <a:t>Artazcoz</a:t>
            </a:r>
            <a:r>
              <a:rPr lang="es-ES" sz="900" b="1" dirty="0">
                <a:latin typeface="Arial" panose="020B0604020202020204" pitchFamily="34" charset="0"/>
                <a:cs typeface="Arial" panose="020B0604020202020204" pitchFamily="34" charset="0"/>
              </a:rPr>
              <a:t> </a:t>
            </a:r>
            <a:r>
              <a:rPr lang="es-ES" sz="900" dirty="0">
                <a:latin typeface="Arial" panose="020B0604020202020204" pitchFamily="34" charset="0"/>
                <a:cs typeface="Arial" panose="020B0604020202020204" pitchFamily="34" charset="0"/>
              </a:rPr>
              <a:t>Médico Pediatra del CS Entrevías. Presidenta del comité de ética de la dirección asistencial sureste</a:t>
            </a:r>
            <a:r>
              <a:rPr lang="es-ES" sz="900" dirty="0">
                <a:solidFill>
                  <a:srgbClr val="00B050"/>
                </a:solidFill>
                <a:latin typeface="Arial" panose="020B0604020202020204" pitchFamily="34" charset="0"/>
                <a:cs typeface="Arial" panose="020B0604020202020204" pitchFamily="34" charset="0"/>
              </a:rPr>
              <a:t>. </a:t>
            </a:r>
          </a:p>
          <a:p>
            <a:pPr algn="just">
              <a:spcAft>
                <a:spcPts val="0"/>
              </a:spcAft>
              <a:defRPr/>
            </a:pPr>
            <a:endParaRPr lang="es-ES" sz="900" dirty="0">
              <a:latin typeface="Arial" panose="020B0604020202020204" pitchFamily="34" charset="0"/>
              <a:cs typeface="Arial" panose="020B0604020202020204" pitchFamily="34" charset="0"/>
            </a:endParaRPr>
          </a:p>
        </p:txBody>
      </p:sp>
      <p:pic>
        <p:nvPicPr>
          <p:cNvPr id="16391" name="Imagen 15"/>
          <p:cNvPicPr>
            <a:picLocks noChangeAspect="1"/>
          </p:cNvPicPr>
          <p:nvPr/>
        </p:nvPicPr>
        <p:blipFill>
          <a:blip r:embed="rId5"/>
          <a:srcRect/>
          <a:stretch>
            <a:fillRect/>
          </a:stretch>
        </p:blipFill>
        <p:spPr bwMode="auto">
          <a:xfrm>
            <a:off x="6167438" y="5816600"/>
            <a:ext cx="1093787" cy="908050"/>
          </a:xfrm>
          <a:prstGeom prst="rect">
            <a:avLst/>
          </a:prstGeom>
          <a:noFill/>
          <a:ln w="9525">
            <a:noFill/>
            <a:miter lim="800000"/>
            <a:headEnd/>
            <a:tailEnd/>
          </a:ln>
        </p:spPr>
      </p:pic>
      <p:pic>
        <p:nvPicPr>
          <p:cNvPr id="16392" name="Picture 2" descr="Resultado de imagen de asion logo"/>
          <p:cNvPicPr>
            <a:picLocks noChangeAspect="1" noChangeArrowheads="1"/>
          </p:cNvPicPr>
          <p:nvPr/>
        </p:nvPicPr>
        <p:blipFill>
          <a:blip r:embed="rId6"/>
          <a:srcRect/>
          <a:stretch>
            <a:fillRect/>
          </a:stretch>
        </p:blipFill>
        <p:spPr bwMode="auto">
          <a:xfrm>
            <a:off x="7412038" y="5661025"/>
            <a:ext cx="1309687" cy="1104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1797</TotalTime>
  <Words>762</Words>
  <Application>Microsoft Office PowerPoint</Application>
  <PresentationFormat>On-screen Show (4:3)</PresentationFormat>
  <Paragraphs>112</Paragraphs>
  <Slides>2</Slides>
  <Notes>2</Notes>
  <HiddenSlides>0</HiddenSlides>
  <MMClips>0</MMClips>
  <ScaleCrop>false</ScaleCrop>
  <HeadingPairs>
    <vt:vector size="6" baseType="variant">
      <vt:variant>
        <vt:lpstr>Fuentes usadas</vt:lpstr>
      </vt:variant>
      <vt:variant>
        <vt:i4>6</vt:i4>
      </vt:variant>
      <vt:variant>
        <vt:lpstr>Plantilla de diseño</vt:lpstr>
      </vt:variant>
      <vt:variant>
        <vt:i4>1</vt:i4>
      </vt:variant>
      <vt:variant>
        <vt:lpstr>Títulos de diapositiva</vt:lpstr>
      </vt:variant>
      <vt:variant>
        <vt:i4>2</vt:i4>
      </vt:variant>
    </vt:vector>
  </HeadingPairs>
  <TitlesOfParts>
    <vt:vector size="9" baseType="lpstr">
      <vt:lpstr>Arial</vt:lpstr>
      <vt:lpstr>Calibri</vt:lpstr>
      <vt:lpstr>ＭＳ Ｐゴシック</vt:lpstr>
      <vt:lpstr>Times New Roman</vt:lpstr>
      <vt:lpstr>Albertus</vt:lpstr>
      <vt:lpstr>Cambria Math</vt:lpstr>
      <vt:lpstr>Tema de Office</vt:lpstr>
      <vt:lpstr>Diapositiva 1</vt:lpstr>
      <vt:lpstr>Diapositiva 2</vt:lpstr>
    </vt:vector>
  </TitlesOfParts>
  <Company>ICM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Angel Abad Revilla</dc:creator>
  <cp:lastModifiedBy>User</cp:lastModifiedBy>
  <cp:revision>127</cp:revision>
  <cp:lastPrinted>2019-05-20T10:45:32Z</cp:lastPrinted>
  <dcterms:created xsi:type="dcterms:W3CDTF">2013-10-07T07:09:24Z</dcterms:created>
  <dcterms:modified xsi:type="dcterms:W3CDTF">2019-10-08T20:47:32Z</dcterms:modified>
</cp:coreProperties>
</file>